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816" r:id="rId2"/>
    <p:sldMasterId id="2147483840" r:id="rId3"/>
  </p:sldMasterIdLst>
  <p:notesMasterIdLst>
    <p:notesMasterId r:id="rId69"/>
  </p:notesMasterIdLst>
  <p:sldIdLst>
    <p:sldId id="256" r:id="rId4"/>
    <p:sldId id="257" r:id="rId5"/>
    <p:sldId id="259" r:id="rId6"/>
    <p:sldId id="439" r:id="rId7"/>
    <p:sldId id="440" r:id="rId8"/>
    <p:sldId id="441" r:id="rId9"/>
    <p:sldId id="442" r:id="rId10"/>
    <p:sldId id="266" r:id="rId11"/>
    <p:sldId id="443" r:id="rId12"/>
    <p:sldId id="444" r:id="rId13"/>
    <p:sldId id="445" r:id="rId14"/>
    <p:sldId id="479" r:id="rId15"/>
    <p:sldId id="447" r:id="rId16"/>
    <p:sldId id="448" r:id="rId17"/>
    <p:sldId id="449" r:id="rId18"/>
    <p:sldId id="450" r:id="rId19"/>
    <p:sldId id="451" r:id="rId20"/>
    <p:sldId id="372" r:id="rId21"/>
    <p:sldId id="369" r:id="rId22"/>
    <p:sldId id="377" r:id="rId23"/>
    <p:sldId id="274" r:id="rId24"/>
    <p:sldId id="374" r:id="rId25"/>
    <p:sldId id="276" r:id="rId26"/>
    <p:sldId id="354" r:id="rId27"/>
    <p:sldId id="358" r:id="rId28"/>
    <p:sldId id="360" r:id="rId29"/>
    <p:sldId id="361" r:id="rId30"/>
    <p:sldId id="261" r:id="rId31"/>
    <p:sldId id="452" r:id="rId32"/>
    <p:sldId id="336" r:id="rId33"/>
    <p:sldId id="278" r:id="rId34"/>
    <p:sldId id="273" r:id="rId35"/>
    <p:sldId id="395" r:id="rId36"/>
    <p:sldId id="396" r:id="rId37"/>
    <p:sldId id="421" r:id="rId38"/>
    <p:sldId id="394" r:id="rId39"/>
    <p:sldId id="397" r:id="rId40"/>
    <p:sldId id="398" r:id="rId41"/>
    <p:sldId id="400" r:id="rId42"/>
    <p:sldId id="407" r:id="rId43"/>
    <p:sldId id="408" r:id="rId44"/>
    <p:sldId id="420" r:id="rId45"/>
    <p:sldId id="409" r:id="rId46"/>
    <p:sldId id="411" r:id="rId47"/>
    <p:sldId id="281" r:id="rId48"/>
    <p:sldId id="454" r:id="rId49"/>
    <p:sldId id="455" r:id="rId50"/>
    <p:sldId id="457" r:id="rId51"/>
    <p:sldId id="459" r:id="rId52"/>
    <p:sldId id="462" r:id="rId53"/>
    <p:sldId id="464" r:id="rId54"/>
    <p:sldId id="465" r:id="rId55"/>
    <p:sldId id="466" r:id="rId56"/>
    <p:sldId id="467" r:id="rId57"/>
    <p:sldId id="468" r:id="rId58"/>
    <p:sldId id="476" r:id="rId59"/>
    <p:sldId id="473" r:id="rId60"/>
    <p:sldId id="474" r:id="rId61"/>
    <p:sldId id="475" r:id="rId62"/>
    <p:sldId id="412" r:id="rId63"/>
    <p:sldId id="413" r:id="rId64"/>
    <p:sldId id="477" r:id="rId65"/>
    <p:sldId id="416" r:id="rId66"/>
    <p:sldId id="478" r:id="rId67"/>
    <p:sldId id="418" r:id="rId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590B8"/>
    <a:srgbClr val="DAD7CE"/>
    <a:srgbClr val="E4010D"/>
    <a:srgbClr val="969FA7"/>
    <a:srgbClr val="1A3260"/>
    <a:srgbClr val="07504C"/>
    <a:srgbClr val="860002"/>
    <a:srgbClr val="4C4C4C"/>
    <a:srgbClr val="9696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45" d="100"/>
          <a:sy n="45" d="100"/>
        </p:scale>
        <p:origin x="30" y="3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D0B481-260E-4123-B3D2-0C02746BC338}" type="datetimeFigureOut">
              <a:rPr lang="en-US" smtClean="0"/>
              <a:t>12/2/2022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BA02B-6874-4191-8C08-92F0544A5641}" type="slidenum">
              <a:rPr lang="en-US" smtClean="0"/>
              <a:t>‹#›</a:t>
            </a:fld>
            <a:endParaRPr lang="en-US"/>
          </a:p>
        </p:txBody>
      </p:sp>
    </p:spTree>
    <p:extLst>
      <p:ext uri="{BB962C8B-B14F-4D97-AF65-F5344CB8AC3E}">
        <p14:creationId xmlns:p14="http://schemas.microsoft.com/office/powerpoint/2010/main" val="7690938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dirty="0"/>
              <a:pPr/>
              <a:t>12/2/2022</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dirty="0"/>
              <a:pPr/>
              <a:t>12/2/2022</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Rectangle 7"/>
          <p:cNvSpPr/>
          <p:nvPr/>
        </p:nvSpPr>
        <p:spPr>
          <a:xfrm>
            <a:off x="1036320" y="0"/>
            <a:ext cx="10058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 name="Title 1"/>
          <p:cNvSpPr>
            <a:spLocks noGrp="1"/>
          </p:cNvSpPr>
          <p:nvPr>
            <p:ph type="ctrTitle"/>
          </p:nvPr>
        </p:nvSpPr>
        <p:spPr>
          <a:xfrm>
            <a:off x="1016000" y="3200400"/>
            <a:ext cx="10058400" cy="1524000"/>
          </a:xfrm>
        </p:spPr>
        <p:txBody>
          <a:bodyPr>
            <a:noAutofit/>
          </a:bodyPr>
          <a:lstStyle>
            <a:lvl1pPr>
              <a:defRPr sz="8000"/>
            </a:lvl1pPr>
          </a:lstStyle>
          <a:p>
            <a:r>
              <a:rPr lang="en-US"/>
              <a:t>Click to edit Master title style</a:t>
            </a:r>
            <a:endParaRPr lang="en-US" dirty="0"/>
          </a:p>
        </p:txBody>
      </p:sp>
      <p:sp>
        <p:nvSpPr>
          <p:cNvPr id="3" name="Subtitle 2"/>
          <p:cNvSpPr>
            <a:spLocks noGrp="1"/>
          </p:cNvSpPr>
          <p:nvPr>
            <p:ph type="subTitle" idx="1"/>
          </p:nvPr>
        </p:nvSpPr>
        <p:spPr>
          <a:xfrm>
            <a:off x="1016000" y="4724400"/>
            <a:ext cx="9144000" cy="990600"/>
          </a:xfrm>
        </p:spPr>
        <p:txBody>
          <a:bodyPr anchor="t" anchorCtr="0">
            <a:normAutofit/>
          </a:bodyPr>
          <a:lstStyle>
            <a:lvl1pPr marL="0" indent="0" algn="l">
              <a:buNone/>
              <a:defRPr sz="28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sp>
        <p:nvSpPr>
          <p:cNvPr id="7" name="Rectangle 6"/>
          <p:cNvSpPr/>
          <p:nvPr/>
        </p:nvSpPr>
        <p:spPr>
          <a:xfrm>
            <a:off x="1036320" y="6172200"/>
            <a:ext cx="100584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33562598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5820869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1036320" y="0"/>
            <a:ext cx="10058400" cy="304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 name="Title 1"/>
          <p:cNvSpPr>
            <a:spLocks noGrp="1"/>
          </p:cNvSpPr>
          <p:nvPr>
            <p:ph type="title"/>
          </p:nvPr>
        </p:nvSpPr>
        <p:spPr>
          <a:xfrm>
            <a:off x="1016000" y="3276600"/>
            <a:ext cx="10058400" cy="1676400"/>
          </a:xfrm>
        </p:spPr>
        <p:txBody>
          <a:bodyPr anchor="b" anchorCtr="0"/>
          <a:lstStyle>
            <a:lvl1pPr algn="l">
              <a:defRPr sz="5400" b="0" cap="all"/>
            </a:lvl1pPr>
          </a:lstStyle>
          <a:p>
            <a:r>
              <a:rPr lang="en-US"/>
              <a:t>Click to edit Master title style</a:t>
            </a:r>
            <a:endParaRPr lang="en-US" dirty="0"/>
          </a:p>
        </p:txBody>
      </p:sp>
      <p:sp>
        <p:nvSpPr>
          <p:cNvPr id="3" name="Text Placeholder 2"/>
          <p:cNvSpPr>
            <a:spLocks noGrp="1"/>
          </p:cNvSpPr>
          <p:nvPr>
            <p:ph type="body" idx="1"/>
          </p:nvPr>
        </p:nvSpPr>
        <p:spPr>
          <a:xfrm>
            <a:off x="1016000" y="4953000"/>
            <a:ext cx="9144000" cy="914400"/>
          </a:xfrm>
        </p:spPr>
        <p:txBody>
          <a:bodyPr anchor="t" anchorCtr="0">
            <a:normAutofit/>
          </a:bodyPr>
          <a:lstStyle>
            <a:lvl1pPr marL="0" indent="0">
              <a:buNone/>
              <a:defRPr sz="28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sp>
        <p:nvSpPr>
          <p:cNvPr id="8" name="Rectangle 7"/>
          <p:cNvSpPr/>
          <p:nvPr/>
        </p:nvSpPr>
        <p:spPr>
          <a:xfrm>
            <a:off x="1036320" y="6172200"/>
            <a:ext cx="100584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27480387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16000" y="609601"/>
            <a:ext cx="48768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97600" y="609601"/>
            <a:ext cx="4876800" cy="376732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6" name="Footer Placeholder 5"/>
          <p:cNvSpPr>
            <a:spLocks noGrp="1"/>
          </p:cNvSpPr>
          <p:nvPr>
            <p:ph type="ftr" sz="quarter" idx="11"/>
          </p:nvPr>
        </p:nvSpPr>
        <p:spPr/>
        <p:txBody>
          <a:bodyPr/>
          <a:lstStyle/>
          <a:p>
            <a:endParaRPr lang="en-US">
              <a:solidFill>
                <a:srgbClr val="303030">
                  <a:lumMod val="90000"/>
                  <a:lumOff val="10000"/>
                </a:srgbClr>
              </a:solidFill>
            </a:endParaRPr>
          </a:p>
        </p:txBody>
      </p:sp>
      <p:sp>
        <p:nvSpPr>
          <p:cNvPr id="7" name="Slide Number Placeholder 6"/>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2485743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11936" y="609600"/>
            <a:ext cx="48768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11936" y="1329264"/>
            <a:ext cx="48768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536" y="609600"/>
            <a:ext cx="4876800" cy="639762"/>
          </a:xfrm>
        </p:spPr>
        <p:txBody>
          <a:bodyPr anchor="b">
            <a:noAutofit/>
          </a:bodyPr>
          <a:lstStyle>
            <a:lvl1pPr marL="0" indent="0">
              <a:buNone/>
              <a:defRPr sz="28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536" y="1329264"/>
            <a:ext cx="4876800" cy="3048000"/>
          </a:xfrm>
        </p:spPr>
        <p:txBody>
          <a:bodyPr anchor="t" anchorCtr="0"/>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8" name="Footer Placeholder 7"/>
          <p:cNvSpPr>
            <a:spLocks noGrp="1"/>
          </p:cNvSpPr>
          <p:nvPr>
            <p:ph type="ftr" sz="quarter" idx="11"/>
          </p:nvPr>
        </p:nvSpPr>
        <p:spPr/>
        <p:txBody>
          <a:bodyPr/>
          <a:lstStyle/>
          <a:p>
            <a:endParaRPr lang="en-US">
              <a:solidFill>
                <a:srgbClr val="303030">
                  <a:lumMod val="90000"/>
                  <a:lumOff val="10000"/>
                </a:srgbClr>
              </a:solidFill>
            </a:endParaRPr>
          </a:p>
        </p:txBody>
      </p:sp>
      <p:sp>
        <p:nvSpPr>
          <p:cNvPr id="9" name="Slide Number Placeholder 8"/>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cxnSp>
        <p:nvCxnSpPr>
          <p:cNvPr id="11" name="Straight Connector 10"/>
          <p:cNvCxnSpPr/>
          <p:nvPr/>
        </p:nvCxnSpPr>
        <p:spPr>
          <a:xfrm>
            <a:off x="1011936" y="1249362"/>
            <a:ext cx="48768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6193536" y="1249362"/>
            <a:ext cx="4876800" cy="158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16774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4" name="Footer Placeholder 3"/>
          <p:cNvSpPr>
            <a:spLocks noGrp="1"/>
          </p:cNvSpPr>
          <p:nvPr>
            <p:ph type="ftr" sz="quarter" idx="11"/>
          </p:nvPr>
        </p:nvSpPr>
        <p:spPr/>
        <p:txBody>
          <a:bodyPr/>
          <a:lstStyle/>
          <a:p>
            <a:endParaRPr lang="en-US">
              <a:solidFill>
                <a:srgbClr val="303030">
                  <a:lumMod val="90000"/>
                  <a:lumOff val="10000"/>
                </a:srgbClr>
              </a:solidFill>
            </a:endParaRPr>
          </a:p>
        </p:txBody>
      </p:sp>
      <p:sp>
        <p:nvSpPr>
          <p:cNvPr id="5" name="Slide Number Placeholder 4"/>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9884832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3" name="Footer Placeholder 2"/>
          <p:cNvSpPr>
            <a:spLocks noGrp="1"/>
          </p:cNvSpPr>
          <p:nvPr>
            <p:ph type="ftr" sz="quarter" idx="11"/>
          </p:nvPr>
        </p:nvSpPr>
        <p:spPr/>
        <p:txBody>
          <a:bodyPr/>
          <a:lstStyle/>
          <a:p>
            <a:endParaRPr lang="en-US">
              <a:solidFill>
                <a:srgbClr val="303030">
                  <a:lumMod val="90000"/>
                  <a:lumOff val="10000"/>
                </a:srgbClr>
              </a:solidFill>
            </a:endParaRPr>
          </a:p>
        </p:txBody>
      </p:sp>
      <p:sp>
        <p:nvSpPr>
          <p:cNvPr id="4" name="Slide Number Placeholder 3"/>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7031830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6000" y="4572000"/>
            <a:ext cx="9046464" cy="1600200"/>
          </a:xfrm>
        </p:spPr>
        <p:txBody>
          <a:bodyPr anchor="b">
            <a:normAutofit/>
          </a:bodyPr>
          <a:lstStyle>
            <a:lvl1pPr algn="l">
              <a:defRPr sz="5400" b="0"/>
            </a:lvl1pPr>
          </a:lstStyle>
          <a:p>
            <a:r>
              <a:rPr lang="en-US"/>
              <a:t>Click to edit Master title style</a:t>
            </a:r>
          </a:p>
        </p:txBody>
      </p:sp>
      <p:sp>
        <p:nvSpPr>
          <p:cNvPr id="3" name="Content Placeholder 2"/>
          <p:cNvSpPr>
            <a:spLocks noGrp="1"/>
          </p:cNvSpPr>
          <p:nvPr>
            <p:ph idx="1"/>
          </p:nvPr>
        </p:nvSpPr>
        <p:spPr>
          <a:xfrm>
            <a:off x="4947821" y="457201"/>
            <a:ext cx="6126579" cy="4114799"/>
          </a:xfrm>
        </p:spPr>
        <p:txBody>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16002" y="457200"/>
            <a:ext cx="3564876" cy="4114800"/>
          </a:xfrm>
        </p:spPr>
        <p:txBody>
          <a:bodyPr>
            <a:normAutofit/>
          </a:bodyPr>
          <a:lstStyle>
            <a:lvl1pPr marL="0" indent="0">
              <a:buNone/>
              <a:defRPr sz="21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6" name="Footer Placeholder 5"/>
          <p:cNvSpPr>
            <a:spLocks noGrp="1"/>
          </p:cNvSpPr>
          <p:nvPr>
            <p:ph type="ftr" sz="quarter" idx="11"/>
          </p:nvPr>
        </p:nvSpPr>
        <p:spPr/>
        <p:txBody>
          <a:bodyPr/>
          <a:lstStyle/>
          <a:p>
            <a:endParaRPr lang="en-US">
              <a:solidFill>
                <a:srgbClr val="303030">
                  <a:lumMod val="90000"/>
                  <a:lumOff val="10000"/>
                </a:srgbClr>
              </a:solidFill>
            </a:endParaRPr>
          </a:p>
        </p:txBody>
      </p:sp>
      <p:sp>
        <p:nvSpPr>
          <p:cNvPr id="7" name="Slide Number Placeholder 6"/>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cxnSp>
        <p:nvCxnSpPr>
          <p:cNvPr id="10" name="Straight Connector 9"/>
          <p:cNvCxnSpPr/>
          <p:nvPr/>
        </p:nvCxnSpPr>
        <p:spPr>
          <a:xfrm rot="5400000">
            <a:off x="2871259" y="2514336"/>
            <a:ext cx="3810000" cy="2117"/>
          </a:xfrm>
          <a:prstGeom prst="line">
            <a:avLst/>
          </a:prstGeom>
          <a:ln>
            <a:solidFill>
              <a:schemeClr val="tx2">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3226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11936" y="4572000"/>
            <a:ext cx="9046464" cy="1600200"/>
          </a:xfrm>
        </p:spPr>
        <p:txBody>
          <a:bodyPr anchor="b">
            <a:normAutofit/>
          </a:bodyPr>
          <a:lstStyle>
            <a:lvl1pPr algn="l">
              <a:defRPr sz="5400" b="0"/>
            </a:lvl1pPr>
          </a:lstStyle>
          <a:p>
            <a:r>
              <a:rPr lang="en-US"/>
              <a:t>Click to edit Master title style</a:t>
            </a:r>
            <a:endParaRPr lang="en-US" dirty="0"/>
          </a:p>
        </p:txBody>
      </p:sp>
      <p:sp>
        <p:nvSpPr>
          <p:cNvPr id="3" name="Picture Placeholder 2"/>
          <p:cNvSpPr>
            <a:spLocks noGrp="1"/>
          </p:cNvSpPr>
          <p:nvPr>
            <p:ph type="pic" idx="1"/>
          </p:nvPr>
        </p:nvSpPr>
        <p:spPr>
          <a:xfrm>
            <a:off x="1036320" y="457200"/>
            <a:ext cx="10058400" cy="2895600"/>
          </a:xfrm>
          <a:ln w="6350">
            <a:solidFill>
              <a:schemeClr val="tx2"/>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133856" y="3505200"/>
            <a:ext cx="9855200" cy="804862"/>
          </a:xfrm>
        </p:spPr>
        <p:txBody>
          <a:bodyPr anchor="t" anchorCtr="0">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6" name="Footer Placeholder 5"/>
          <p:cNvSpPr>
            <a:spLocks noGrp="1"/>
          </p:cNvSpPr>
          <p:nvPr>
            <p:ph type="ftr" sz="quarter" idx="11"/>
          </p:nvPr>
        </p:nvSpPr>
        <p:spPr/>
        <p:txBody>
          <a:bodyPr/>
          <a:lstStyle/>
          <a:p>
            <a:endParaRPr lang="en-US">
              <a:solidFill>
                <a:srgbClr val="303030">
                  <a:lumMod val="90000"/>
                  <a:lumOff val="10000"/>
                </a:srgbClr>
              </a:solidFill>
            </a:endParaRPr>
          </a:p>
        </p:txBody>
      </p:sp>
      <p:sp>
        <p:nvSpPr>
          <p:cNvPr id="7" name="Slide Number Placeholder 6"/>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1330761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219200" y="685800"/>
            <a:ext cx="9652000" cy="38862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2758944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16000" y="685802"/>
            <a:ext cx="2438400" cy="541019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454400" y="685801"/>
            <a:ext cx="7620000" cy="48768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7494F11-22D9-4258-9423-FFE240ABE9D1}" type="datetimeFigureOut">
              <a:rPr lang="en-US" smtClean="0">
                <a:solidFill>
                  <a:srgbClr val="303030">
                    <a:lumMod val="90000"/>
                    <a:lumOff val="10000"/>
                  </a:srgbClr>
                </a:solidFill>
              </a:rPr>
              <a:pPr/>
              <a:t>12/2/2022</a:t>
            </a:fld>
            <a:endParaRPr lang="en-US">
              <a:solidFill>
                <a:srgbClr val="303030">
                  <a:lumMod val="90000"/>
                  <a:lumOff val="10000"/>
                </a:srgbClr>
              </a:solidFill>
            </a:endParaRPr>
          </a:p>
        </p:txBody>
      </p:sp>
      <p:sp>
        <p:nvSpPr>
          <p:cNvPr id="5" name="Footer Placeholder 4"/>
          <p:cNvSpPr>
            <a:spLocks noGrp="1"/>
          </p:cNvSpPr>
          <p:nvPr>
            <p:ph type="ftr" sz="quarter" idx="11"/>
          </p:nvPr>
        </p:nvSpPr>
        <p:spPr/>
        <p:txBody>
          <a:bodyPr/>
          <a:lstStyle/>
          <a:p>
            <a:endParaRPr lang="en-US">
              <a:solidFill>
                <a:srgbClr val="303030">
                  <a:lumMod val="90000"/>
                  <a:lumOff val="10000"/>
                </a:srgbClr>
              </a:solidFill>
            </a:endParaRPr>
          </a:p>
        </p:txBody>
      </p:sp>
      <p:sp>
        <p:nvSpPr>
          <p:cNvPr id="6" name="Slide Number Placeholder 5"/>
          <p:cNvSpPr>
            <a:spLocks noGrp="1"/>
          </p:cNvSpPr>
          <p:nvPr>
            <p:ph type="sldNum" sz="quarter" idx="12"/>
          </p:nvPr>
        </p:nvSpPr>
        <p:spPr/>
        <p:txBody>
          <a:bodyPr/>
          <a:lstStyle/>
          <a:p>
            <a:fld id="{B8A5007F-4124-44B6-88B5-4A6396B8F67D}" type="slidenum">
              <a:rPr lang="en-US" smtClean="0">
                <a:solidFill>
                  <a:prstClr val="black">
                    <a:lumMod val="85000"/>
                    <a:lumOff val="15000"/>
                  </a:prstClr>
                </a:solidFill>
              </a:rPr>
              <a:pPr/>
              <a:t>‹#›</a:t>
            </a:fld>
            <a:endParaRPr lang="en-US">
              <a:solidFill>
                <a:prstClr val="black">
                  <a:lumMod val="85000"/>
                  <a:lumOff val="15000"/>
                </a:prstClr>
              </a:solidFill>
            </a:endParaRPr>
          </a:p>
        </p:txBody>
      </p:sp>
    </p:spTree>
    <p:extLst>
      <p:ext uri="{BB962C8B-B14F-4D97-AF65-F5344CB8AC3E}">
        <p14:creationId xmlns:p14="http://schemas.microsoft.com/office/powerpoint/2010/main" val="3736177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86CF93C-5040-462F-A71D-DDDC711E49C0}"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080217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EC057E4-1D38-4BD9-8BCC-B2087BD6EA0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100" b="0" i="0" u="none" strike="noStrike" kern="1200" cap="none" spc="0" normalizeH="0" baseline="0" noProof="0" smtClean="0">
                <a:ln>
                  <a:noFill/>
                </a:ln>
                <a:solidFill>
                  <a:prstClr val="white"/>
                </a:solidFill>
                <a:effectLst/>
                <a:uLnTx/>
                <a:uFillTx/>
                <a:latin typeface="Calibri" panose="020F0502020204030204"/>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 name="Rounded Rectangle 6"/>
          <p:cNvSpPr/>
          <p:nvPr userDrawn="1"/>
        </p:nvSpPr>
        <p:spPr>
          <a:xfrm flipH="1">
            <a:off x="10392229" y="6356350"/>
            <a:ext cx="1215571" cy="365125"/>
          </a:xfrm>
          <a:prstGeom prst="roundRect">
            <a:avLst>
              <a:gd name="adj" fmla="val 50000"/>
            </a:avLst>
          </a:prstGeom>
          <a:gradFill>
            <a:gsLst>
              <a:gs pos="0">
                <a:srgbClr val="E1B597"/>
              </a:gs>
              <a:gs pos="75000">
                <a:srgbClr val="E1B597">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92600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F7D4BB6-5DCD-4083-ACA2-E557BABA5F8C}"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06972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E8EEF486-9655-43C0-BD90-79EB61075354}"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37910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BE6C448-545F-43F8-A4E0-533930669629}"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45827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E0E7ADC-64CE-443B-99E4-C5EB36CF4796}"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17841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F173663-0802-4DB9-A786-3671525CF1A9}"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20914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12/2/2022</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9DC488E-E791-4285-9718-B54B41B62BCD}"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9362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8D88721-1479-428F-8171-303FE3D611C8}"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970661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C23E942-81E2-4D8E-863F-FA697B3DD37A}"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62315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2F26A7C-EC8B-4924-91E9-4DD88FA6B52B}"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14117C3-953C-4526-B0C6-2FD1C4FC1E6B}"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957114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6433600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51083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3371441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4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114538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5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96198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6_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6F082B94-69A7-41D2-B6CE-90830F649490}"/>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3:……………………………………..</a:t>
            </a:r>
          </a:p>
        </p:txBody>
      </p:sp>
      <p:sp>
        <p:nvSpPr>
          <p:cNvPr id="10" name="Text Placeholder 9">
            <a:extLst>
              <a:ext uri="{FF2B5EF4-FFF2-40B4-BE49-F238E27FC236}">
                <a16:creationId xmlns:a16="http://schemas.microsoft.com/office/drawing/2014/main" id="{1BCC677E-AFC2-4C2B-98DA-7207408A4830}"/>
              </a:ext>
            </a:extLst>
          </p:cNvPr>
          <p:cNvSpPr>
            <a:spLocks noGrp="1"/>
          </p:cNvSpPr>
          <p:nvPr>
            <p:ph type="body" sz="quarter" idx="10"/>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22202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2BFC978-B996-459D-BCF0-F22C2E413C01}"/>
              </a:ext>
            </a:extLst>
          </p:cNvPr>
          <p:cNvGrpSpPr/>
          <p:nvPr userDrawn="1"/>
        </p:nvGrpSpPr>
        <p:grpSpPr>
          <a:xfrm>
            <a:off x="-593721" y="3690907"/>
            <a:ext cx="3604881" cy="4440403"/>
            <a:chOff x="-593721" y="3690907"/>
            <a:chExt cx="3604881" cy="4440403"/>
          </a:xfrm>
        </p:grpSpPr>
        <p:sp>
          <p:nvSpPr>
            <p:cNvPr id="8" name="Rectangle: Rounded Corners 7">
              <a:extLst>
                <a:ext uri="{FF2B5EF4-FFF2-40B4-BE49-F238E27FC236}">
                  <a16:creationId xmlns:a16="http://schemas.microsoft.com/office/drawing/2014/main" id="{A553C576-F934-4166-AB17-344413522F1F}"/>
                </a:ext>
              </a:extLst>
            </p:cNvPr>
            <p:cNvSpPr/>
            <p:nvPr/>
          </p:nvSpPr>
          <p:spPr>
            <a:xfrm rot="18900000">
              <a:off x="-593721"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Rounded Corners 8">
              <a:extLst>
                <a:ext uri="{FF2B5EF4-FFF2-40B4-BE49-F238E27FC236}">
                  <a16:creationId xmlns:a16="http://schemas.microsoft.com/office/drawing/2014/main" id="{C5B5652C-1DC8-4D78-B762-3A80D5B57344}"/>
                </a:ext>
              </a:extLst>
            </p:cNvPr>
            <p:cNvSpPr/>
            <p:nvPr/>
          </p:nvSpPr>
          <p:spPr>
            <a:xfrm rot="18900000">
              <a:off x="-593720"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Rounded Corners 9">
              <a:extLst>
                <a:ext uri="{FF2B5EF4-FFF2-40B4-BE49-F238E27FC236}">
                  <a16:creationId xmlns:a16="http://schemas.microsoft.com/office/drawing/2014/main" id="{EDA7A6C2-4EEE-4AC8-9A1B-741C1DE2E446}"/>
                </a:ext>
              </a:extLst>
            </p:cNvPr>
            <p:cNvSpPr/>
            <p:nvPr/>
          </p:nvSpPr>
          <p:spPr>
            <a:xfrm rot="18900000">
              <a:off x="531546" y="3690907"/>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Rounded Corners 10">
              <a:extLst>
                <a:ext uri="{FF2B5EF4-FFF2-40B4-BE49-F238E27FC236}">
                  <a16:creationId xmlns:a16="http://schemas.microsoft.com/office/drawing/2014/main" id="{0BE8859B-D620-4D3F-88BD-169E8E728135}"/>
                </a:ext>
              </a:extLst>
            </p:cNvPr>
            <p:cNvSpPr/>
            <p:nvPr/>
          </p:nvSpPr>
          <p:spPr>
            <a:xfrm rot="18900000">
              <a:off x="531547" y="5476576"/>
              <a:ext cx="1354347" cy="1354347"/>
            </a:xfrm>
            <a:prstGeom prst="roundRect">
              <a:avLst/>
            </a:prstGeom>
            <a:noFill/>
            <a:ln>
              <a:solidFill>
                <a:srgbClr val="1AA39B"/>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Rounded Corners 11">
              <a:extLst>
                <a:ext uri="{FF2B5EF4-FFF2-40B4-BE49-F238E27FC236}">
                  <a16:creationId xmlns:a16="http://schemas.microsoft.com/office/drawing/2014/main" id="{A08C0260-EDCE-41B7-A5E8-932C42F5D4ED}"/>
                </a:ext>
              </a:extLst>
            </p:cNvPr>
            <p:cNvSpPr/>
            <p:nvPr/>
          </p:nvSpPr>
          <p:spPr>
            <a:xfrm rot="18900000">
              <a:off x="1656812" y="4583741"/>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Rounded Corners 12">
              <a:extLst>
                <a:ext uri="{FF2B5EF4-FFF2-40B4-BE49-F238E27FC236}">
                  <a16:creationId xmlns:a16="http://schemas.microsoft.com/office/drawing/2014/main" id="{E6FAD573-7540-407E-A530-DB6CA6A80BDC}"/>
                </a:ext>
              </a:extLst>
            </p:cNvPr>
            <p:cNvSpPr/>
            <p:nvPr/>
          </p:nvSpPr>
          <p:spPr>
            <a:xfrm rot="18900000">
              <a:off x="1656813" y="6369410"/>
              <a:ext cx="1354347" cy="1354347"/>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Rounded Corners 13">
              <a:extLst>
                <a:ext uri="{FF2B5EF4-FFF2-40B4-BE49-F238E27FC236}">
                  <a16:creationId xmlns:a16="http://schemas.microsoft.com/office/drawing/2014/main" id="{BC9E3436-BF30-4145-A538-A38F2EF9D385}"/>
                </a:ext>
              </a:extLst>
            </p:cNvPr>
            <p:cNvSpPr/>
            <p:nvPr/>
          </p:nvSpPr>
          <p:spPr>
            <a:xfrm rot="18900000">
              <a:off x="123991" y="5961858"/>
              <a:ext cx="2169452" cy="2169452"/>
            </a:xfrm>
            <a:prstGeom prst="roundRect">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16" name="Rectangle 15">
            <a:extLst>
              <a:ext uri="{FF2B5EF4-FFF2-40B4-BE49-F238E27FC236}">
                <a16:creationId xmlns:a16="http://schemas.microsoft.com/office/drawing/2014/main" id="{EF9B11AE-6FB6-4B87-8E89-E1D065DB0E34}"/>
              </a:ext>
            </a:extLst>
          </p:cNvPr>
          <p:cNvSpPr/>
          <p:nvPr userDrawn="1"/>
        </p:nvSpPr>
        <p:spPr>
          <a:xfrm>
            <a:off x="0" y="3429000"/>
            <a:ext cx="4432300" cy="3429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Date Placeholder 3">
            <a:extLst>
              <a:ext uri="{FF2B5EF4-FFF2-40B4-BE49-F238E27FC236}">
                <a16:creationId xmlns:a16="http://schemas.microsoft.com/office/drawing/2014/main" id="{B6437C02-0FE9-4694-A7B5-DAA2E7F92826}"/>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A95A766-EB4B-4757-AC9D-5A37A49759F7}" type="datetime1">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6259E44-CD78-4CC7-8AA4-C4FF8D3688F1}"/>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1953EE96-960C-45FC-BB52-209ED2441814}"/>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3DEBBE-1EFA-4D2E-88F5-083B206EF4A4}"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7D2EF540-DE6E-4F6A-A782-50F96103DA3E}"/>
              </a:ext>
            </a:extLst>
          </p:cNvPr>
          <p:cNvSpPr/>
          <p:nvPr userDrawn="1"/>
        </p:nvSpPr>
        <p:spPr>
          <a:xfrm>
            <a:off x="11747500" y="366740"/>
            <a:ext cx="444500" cy="444500"/>
          </a:xfrm>
          <a:prstGeom prst="rect">
            <a:avLst/>
          </a:prstGeom>
          <a:solidFill>
            <a:srgbClr val="F6AF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581834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0EC2761-52B0-42C5-B01B-DF8F69615AE5}" type="datetimeFigureOut">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12/2/2022</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02EBBDA-6239-48A4-BF42-145536EAE284}"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10003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82185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B53CA7-F2B8-430F-BA3F-DD6ECDACC140}"/>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CLICK TO EDIT MASTER TITLE STYLE</a:t>
            </a:r>
          </a:p>
        </p:txBody>
      </p:sp>
    </p:spTree>
    <p:extLst>
      <p:ext uri="{BB962C8B-B14F-4D97-AF65-F5344CB8AC3E}">
        <p14:creationId xmlns:p14="http://schemas.microsoft.com/office/powerpoint/2010/main" val="36986703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89040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71E8CDB4-EE46-494A-926E-C33D27F26FD0}"/>
              </a:ext>
            </a:extLst>
          </p:cNvPr>
          <p:cNvSpPr>
            <a:spLocks noGrp="1"/>
          </p:cNvSpPr>
          <p:nvPr>
            <p:ph sz="quarter" idx="10"/>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665766C2-FC6B-401B-935E-0F6EEEEA02C5}"/>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1:……………………………………..</a:t>
            </a:r>
          </a:p>
        </p:txBody>
      </p:sp>
    </p:spTree>
    <p:extLst>
      <p:ext uri="{BB962C8B-B14F-4D97-AF65-F5344CB8AC3E}">
        <p14:creationId xmlns:p14="http://schemas.microsoft.com/office/powerpoint/2010/main" val="413439501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Chart Placeholder 9">
            <a:extLst>
              <a:ext uri="{FF2B5EF4-FFF2-40B4-BE49-F238E27FC236}">
                <a16:creationId xmlns:a16="http://schemas.microsoft.com/office/drawing/2014/main" id="{37D67C3F-3B45-423B-AE56-981FAE24357E}"/>
              </a:ext>
            </a:extLst>
          </p:cNvPr>
          <p:cNvSpPr>
            <a:spLocks noGrp="1"/>
          </p:cNvSpPr>
          <p:nvPr>
            <p:ph type="chart" sz="quarter" idx="10"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2" name="Picture Placeholder 11">
            <a:extLst>
              <a:ext uri="{FF2B5EF4-FFF2-40B4-BE49-F238E27FC236}">
                <a16:creationId xmlns:a16="http://schemas.microsoft.com/office/drawing/2014/main" id="{7C2541F3-C701-41AD-ABF1-3F6709F6B072}"/>
              </a:ext>
            </a:extLst>
          </p:cNvPr>
          <p:cNvSpPr>
            <a:spLocks noGrp="1"/>
          </p:cNvSpPr>
          <p:nvPr>
            <p:ph type="pic" sz="quarter" idx="11"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Picture</a:t>
            </a:r>
          </a:p>
        </p:txBody>
      </p:sp>
      <p:sp>
        <p:nvSpPr>
          <p:cNvPr id="13" name="Title 8">
            <a:extLst>
              <a:ext uri="{FF2B5EF4-FFF2-40B4-BE49-F238E27FC236}">
                <a16:creationId xmlns:a16="http://schemas.microsoft.com/office/drawing/2014/main" id="{2A97BE88-C056-4EAA-B602-A66B6354F72C}"/>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2:……………………………………..</a:t>
            </a:r>
          </a:p>
        </p:txBody>
      </p:sp>
    </p:spTree>
    <p:extLst>
      <p:ext uri="{BB962C8B-B14F-4D97-AF65-F5344CB8AC3E}">
        <p14:creationId xmlns:p14="http://schemas.microsoft.com/office/powerpoint/2010/main" val="266432490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A5F31DF-E244-4E38-B912-D95C246A0880}"/>
              </a:ext>
            </a:extLst>
          </p:cNvPr>
          <p:cNvSpPr>
            <a:spLocks noGrp="1"/>
          </p:cNvSpPr>
          <p:nvPr>
            <p:ph sz="quarter" idx="10"/>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8">
            <a:extLst>
              <a:ext uri="{FF2B5EF4-FFF2-40B4-BE49-F238E27FC236}">
                <a16:creationId xmlns:a16="http://schemas.microsoft.com/office/drawing/2014/main" id="{53A671D5-84E2-49B1-8025-85EEC7745032}"/>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dirty="0"/>
              <a:t>Title 4:……………………………………..</a:t>
            </a:r>
          </a:p>
        </p:txBody>
      </p:sp>
    </p:spTree>
    <p:extLst>
      <p:ext uri="{BB962C8B-B14F-4D97-AF65-F5344CB8AC3E}">
        <p14:creationId xmlns:p14="http://schemas.microsoft.com/office/powerpoint/2010/main" val="407637031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8">
            <a:extLst>
              <a:ext uri="{FF2B5EF4-FFF2-40B4-BE49-F238E27FC236}">
                <a16:creationId xmlns:a16="http://schemas.microsoft.com/office/drawing/2014/main" id="{4556E3D7-F78C-4341-912E-91A96BC7B8F6}"/>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dirty="0"/>
              <a:t>Title 5:……………………………………..</a:t>
            </a:r>
          </a:p>
        </p:txBody>
      </p:sp>
      <p:sp>
        <p:nvSpPr>
          <p:cNvPr id="15" name="Chart Placeholder 14">
            <a:extLst>
              <a:ext uri="{FF2B5EF4-FFF2-40B4-BE49-F238E27FC236}">
                <a16:creationId xmlns:a16="http://schemas.microsoft.com/office/drawing/2014/main" id="{D4750270-D910-4785-A48C-D75AD66D6F6F}"/>
              </a:ext>
            </a:extLst>
          </p:cNvPr>
          <p:cNvSpPr>
            <a:spLocks noGrp="1"/>
          </p:cNvSpPr>
          <p:nvPr>
            <p:ph type="chart" sz="quarter" idx="10"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Chart</a:t>
            </a:r>
          </a:p>
        </p:txBody>
      </p:sp>
      <p:sp>
        <p:nvSpPr>
          <p:cNvPr id="17" name="Table Placeholder 16">
            <a:extLst>
              <a:ext uri="{FF2B5EF4-FFF2-40B4-BE49-F238E27FC236}">
                <a16:creationId xmlns:a16="http://schemas.microsoft.com/office/drawing/2014/main" id="{2A314ABA-75DD-4DC8-8B93-5C6D12CC78E8}"/>
              </a:ext>
            </a:extLst>
          </p:cNvPr>
          <p:cNvSpPr>
            <a:spLocks noGrp="1"/>
          </p:cNvSpPr>
          <p:nvPr>
            <p:ph type="tbl" sz="quarter" idx="11"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dirty="0"/>
              <a:t>Table</a:t>
            </a:r>
          </a:p>
        </p:txBody>
      </p:sp>
    </p:spTree>
    <p:extLst>
      <p:ext uri="{BB962C8B-B14F-4D97-AF65-F5344CB8AC3E}">
        <p14:creationId xmlns:p14="http://schemas.microsoft.com/office/powerpoint/2010/main" val="255129315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Title and Vertical Tex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80640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dirty="0"/>
              <a:pPr/>
              <a:t>12/2/2022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dirty="0"/>
              <a:pPr/>
              <a:t>12/2/2022</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 Type="http://schemas.openxmlformats.org/officeDocument/2006/relationships/slideLayout" Target="../slideLayouts/slideLayout25.xml"/><Relationship Id="rId21" Type="http://schemas.openxmlformats.org/officeDocument/2006/relationships/slideLayout" Target="../slideLayouts/slideLayout43.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slideLayout" Target="../slideLayouts/slideLayout4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theme" Target="../theme/theme3.xml"/><Relationship Id="rId10" Type="http://schemas.openxmlformats.org/officeDocument/2006/relationships/slideLayout" Target="../slideLayouts/slideLayout32.xml"/><Relationship Id="rId19" Type="http://schemas.openxmlformats.org/officeDocument/2006/relationships/slideLayout" Target="../slideLayouts/slideLayout41.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dirty="0"/>
              <a:pPr/>
              <a:t>12/2/2022</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dirty="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6000" y="4572000"/>
            <a:ext cx="9042400" cy="160020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1016000" y="685800"/>
            <a:ext cx="10058400" cy="3886200"/>
          </a:xfrm>
          <a:prstGeom prst="rect">
            <a:avLst/>
          </a:prstGeom>
        </p:spPr>
        <p:txBody>
          <a:bodyPr vert="horz" lIns="91440" tIns="45720" rIns="91440" bIns="45720" rtlCol="0" anchor="ctr"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31200" y="6208777"/>
            <a:ext cx="2844800" cy="365125"/>
          </a:xfrm>
          <a:prstGeom prst="rect">
            <a:avLst/>
          </a:prstGeom>
        </p:spPr>
        <p:txBody>
          <a:bodyPr vert="horz" lIns="91440" tIns="45720" rIns="91440" bIns="45720" rtlCol="0" anchor="ctr"/>
          <a:lstStyle>
            <a:lvl1pPr algn="r">
              <a:defRPr sz="1200" b="1">
                <a:solidFill>
                  <a:schemeClr val="tx2">
                    <a:lumMod val="90000"/>
                    <a:lumOff val="10000"/>
                  </a:schemeClr>
                </a:solidFill>
                <a:latin typeface="+mn-lt"/>
              </a:defRPr>
            </a:lvl1pPr>
          </a:lstStyle>
          <a:p>
            <a:pPr defTabSz="914400"/>
            <a:fld id="{D7494F11-22D9-4258-9423-FFE240ABE9D1}" type="datetimeFigureOut">
              <a:rPr lang="en-US" smtClean="0">
                <a:solidFill>
                  <a:srgbClr val="303030">
                    <a:lumMod val="90000"/>
                    <a:lumOff val="10000"/>
                  </a:srgbClr>
                </a:solidFill>
              </a:rPr>
              <a:pPr defTabSz="914400"/>
              <a:t>12/2/2022</a:t>
            </a:fld>
            <a:endParaRPr lang="en-US">
              <a:solidFill>
                <a:srgbClr val="303030">
                  <a:lumMod val="90000"/>
                  <a:lumOff val="10000"/>
                </a:srgbClr>
              </a:solidFill>
            </a:endParaRPr>
          </a:p>
        </p:txBody>
      </p:sp>
      <p:sp>
        <p:nvSpPr>
          <p:cNvPr id="5" name="Footer Placeholder 4"/>
          <p:cNvSpPr>
            <a:spLocks noGrp="1"/>
          </p:cNvSpPr>
          <p:nvPr>
            <p:ph type="ftr" sz="quarter" idx="3"/>
          </p:nvPr>
        </p:nvSpPr>
        <p:spPr>
          <a:xfrm>
            <a:off x="1015999" y="6208777"/>
            <a:ext cx="6498492" cy="365125"/>
          </a:xfrm>
          <a:prstGeom prst="rect">
            <a:avLst/>
          </a:prstGeom>
        </p:spPr>
        <p:txBody>
          <a:bodyPr vert="horz" lIns="91440" tIns="45720" rIns="91440" bIns="45720" rtlCol="0" anchor="ctr"/>
          <a:lstStyle>
            <a:lvl1pPr algn="l">
              <a:defRPr sz="1200" b="1">
                <a:solidFill>
                  <a:schemeClr val="tx2">
                    <a:lumMod val="90000"/>
                    <a:lumOff val="10000"/>
                  </a:schemeClr>
                </a:solidFill>
              </a:defRPr>
            </a:lvl1pPr>
          </a:lstStyle>
          <a:p>
            <a:pPr defTabSz="914400"/>
            <a:endParaRPr lang="en-US">
              <a:solidFill>
                <a:srgbClr val="303030">
                  <a:lumMod val="90000"/>
                  <a:lumOff val="10000"/>
                </a:srgbClr>
              </a:solidFill>
            </a:endParaRPr>
          </a:p>
        </p:txBody>
      </p:sp>
      <p:sp>
        <p:nvSpPr>
          <p:cNvPr id="6" name="Slide Number Placeholder 5"/>
          <p:cNvSpPr>
            <a:spLocks noGrp="1"/>
          </p:cNvSpPr>
          <p:nvPr>
            <p:ph type="sldNum" sz="quarter" idx="4"/>
          </p:nvPr>
        </p:nvSpPr>
        <p:spPr>
          <a:xfrm>
            <a:off x="10160000" y="5687569"/>
            <a:ext cx="1016000" cy="365125"/>
          </a:xfrm>
          <a:prstGeom prst="rect">
            <a:avLst/>
          </a:prstGeom>
        </p:spPr>
        <p:txBody>
          <a:bodyPr vert="horz" lIns="91440" tIns="45720" rIns="91440" bIns="45720" rtlCol="0" anchor="ctr"/>
          <a:lstStyle>
            <a:lvl1pPr algn="r">
              <a:defRPr sz="2400">
                <a:solidFill>
                  <a:schemeClr val="tx1">
                    <a:lumMod val="85000"/>
                    <a:lumOff val="15000"/>
                  </a:schemeClr>
                </a:solidFill>
                <a:latin typeface="+mj-lt"/>
              </a:defRPr>
            </a:lvl1pPr>
          </a:lstStyle>
          <a:p>
            <a:pPr defTabSz="914400"/>
            <a:fld id="{B8A5007F-4124-44B6-88B5-4A6396B8F67D}" type="slidenum">
              <a:rPr lang="en-US" smtClean="0">
                <a:solidFill>
                  <a:prstClr val="black">
                    <a:lumMod val="85000"/>
                    <a:lumOff val="15000"/>
                  </a:prstClr>
                </a:solidFill>
              </a:rPr>
              <a:pPr defTabSz="914400"/>
              <a:t>‹#›</a:t>
            </a:fld>
            <a:endParaRPr lang="en-US">
              <a:solidFill>
                <a:prstClr val="black">
                  <a:lumMod val="85000"/>
                  <a:lumOff val="15000"/>
                </a:prstClr>
              </a:solidFill>
            </a:endParaRPr>
          </a:p>
        </p:txBody>
      </p:sp>
      <p:sp>
        <p:nvSpPr>
          <p:cNvPr id="8" name="Rectangle 7"/>
          <p:cNvSpPr/>
          <p:nvPr/>
        </p:nvSpPr>
        <p:spPr>
          <a:xfrm>
            <a:off x="1036320" y="0"/>
            <a:ext cx="10058400" cy="38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9" name="Rectangle 8"/>
          <p:cNvSpPr/>
          <p:nvPr/>
        </p:nvSpPr>
        <p:spPr>
          <a:xfrm>
            <a:off x="1036320" y="6172200"/>
            <a:ext cx="10058400" cy="274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Tree>
    <p:extLst>
      <p:ext uri="{BB962C8B-B14F-4D97-AF65-F5344CB8AC3E}">
        <p14:creationId xmlns:p14="http://schemas.microsoft.com/office/powerpoint/2010/main" val="2111170290"/>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l" defTabSz="914400" rtl="0" eaLnBrk="1" latinLnBrk="0" hangingPunct="1">
        <a:spcBef>
          <a:spcPct val="0"/>
        </a:spcBef>
        <a:buNone/>
        <a:defRPr sz="54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Font typeface="Arial" pitchFamily="34" charset="0"/>
        <a:buChar char="•"/>
        <a:defRPr sz="2400" kern="1200">
          <a:solidFill>
            <a:schemeClr val="tx2"/>
          </a:solidFill>
          <a:latin typeface="+mn-lt"/>
          <a:ea typeface="+mn-ea"/>
          <a:cs typeface="+mn-cs"/>
        </a:defRPr>
      </a:lvl1pPr>
      <a:lvl2pPr marL="594360" indent="-274320" algn="l" defTabSz="914400" rtl="0" eaLnBrk="1" latinLnBrk="0" hangingPunct="1">
        <a:spcBef>
          <a:spcPct val="20000"/>
        </a:spcBef>
        <a:buClr>
          <a:schemeClr val="accent1"/>
        </a:buClr>
        <a:buFont typeface="Arial" pitchFamily="34" charset="0"/>
        <a:buChar char="•"/>
        <a:defRPr sz="2200" kern="1200">
          <a:solidFill>
            <a:schemeClr val="tx2"/>
          </a:solidFill>
          <a:latin typeface="+mn-lt"/>
          <a:ea typeface="+mn-ea"/>
          <a:cs typeface="+mn-cs"/>
        </a:defRPr>
      </a:lvl2pPr>
      <a:lvl3pPr marL="868680" indent="-228600" algn="l" defTabSz="914400" rtl="0" eaLnBrk="1" latinLnBrk="0" hangingPunct="1">
        <a:spcBef>
          <a:spcPct val="20000"/>
        </a:spcBef>
        <a:buClr>
          <a:schemeClr val="accent1"/>
        </a:buClr>
        <a:buFont typeface="Arial" pitchFamily="34" charset="0"/>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Font typeface="Arial" pitchFamily="34" charset="0"/>
        <a:buChar char="•"/>
        <a:defRPr sz="1800" kern="1200">
          <a:solidFill>
            <a:schemeClr val="tx2"/>
          </a:solidFill>
          <a:latin typeface="+mn-lt"/>
          <a:ea typeface="+mn-ea"/>
          <a:cs typeface="+mn-cs"/>
        </a:defRPr>
      </a:lvl4pPr>
      <a:lvl5pPr marL="1371600" indent="-228600" algn="l" defTabSz="914400" rtl="0" eaLnBrk="1" latinLnBrk="0" hangingPunct="1">
        <a:spcBef>
          <a:spcPct val="20000"/>
        </a:spcBef>
        <a:buClr>
          <a:schemeClr val="accent1"/>
        </a:buClr>
        <a:buFont typeface="Arial" pitchFamily="34" charset="0"/>
        <a:buChar char="•"/>
        <a:defRPr sz="1800" kern="1200" baseline="0">
          <a:solidFill>
            <a:schemeClr val="tx2"/>
          </a:solidFill>
          <a:latin typeface="+mn-lt"/>
          <a:ea typeface="+mn-ea"/>
          <a:cs typeface="+mn-cs"/>
        </a:defRPr>
      </a:lvl5pPr>
      <a:lvl6pPr marL="164592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6pPr>
      <a:lvl7pPr marL="1901952"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7pPr>
      <a:lvl8pPr marL="219456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8pPr>
      <a:lvl9pPr marL="2468880" indent="-228600" algn="l" defTabSz="914400" rtl="0" eaLnBrk="1" latinLnBrk="0" hangingPunct="1">
        <a:spcBef>
          <a:spcPct val="20000"/>
        </a:spcBef>
        <a:buClr>
          <a:schemeClr val="accent1"/>
        </a:buClr>
        <a:buFont typeface="Arial" pitchFamily="34" charset="0"/>
        <a:buChar char="•"/>
        <a:defRPr sz="16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FD78C497-3A47-4279-8A19-507B5E279B05}" type="datetimeFigureOut">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02/12/2022</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97192DDD-EC0A-4B29-88B3-E956E16BFF10}" type="slidenum">
              <a:rPr kumimoji="0" lang="en-GB"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GB"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042181"/>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 id="2147483858" r:id="rId18"/>
    <p:sldLayoutId id="2147483859" r:id="rId19"/>
    <p:sldLayoutId id="2147483860" r:id="rId20"/>
    <p:sldLayoutId id="2147483861" r:id="rId21"/>
    <p:sldLayoutId id="2147483862" r:id="rId22"/>
    <p:sldLayoutId id="2147483863" r:id="rId23"/>
    <p:sldLayoutId id="2147483864" r:id="rId24"/>
    <p:sldLayoutId id="2147483865" r:id="rId25"/>
    <p:sldLayoutId id="2147483866" r:id="rId26"/>
    <p:sldLayoutId id="2147483867"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4.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4.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8.png"/><Relationship Id="rId1" Type="http://schemas.openxmlformats.org/officeDocument/2006/relationships/slideLayout" Target="../slideLayouts/slideLayout34.xml"/><Relationship Id="rId5" Type="http://schemas.microsoft.com/office/2007/relationships/hdphoto" Target="../media/hdphoto2.wdp"/><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4.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4.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4.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4.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4.xml"/><Relationship Id="rId5" Type="http://schemas.openxmlformats.org/officeDocument/2006/relationships/image" Target="../media/image39.png"/><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34.xml"/><Relationship Id="rId4" Type="http://schemas.openxmlformats.org/officeDocument/2006/relationships/image" Target="../media/image42.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4.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4.xml"/><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openxmlformats.org/officeDocument/2006/relationships/image" Target="../media/image54.jpeg"/><Relationship Id="rId4" Type="http://schemas.openxmlformats.org/officeDocument/2006/relationships/image" Target="../media/image53.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607894" y="1804327"/>
            <a:ext cx="4940141" cy="590321"/>
          </a:xfrm>
        </p:spPr>
        <p:txBody>
          <a:bodyPr>
            <a:noAutofit/>
          </a:bodyPr>
          <a:lstStyle/>
          <a:p>
            <a:r>
              <a:rPr lang="en-US" sz="2800" b="1" smtClean="0">
                <a:ln w="0"/>
                <a:solidFill>
                  <a:schemeClr val="accent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rPr>
              <a:t>TÓM TẮT NỘI DUNG HỌC PHẦN </a:t>
            </a:r>
            <a:endParaRPr lang="en-US" sz="2800" b="1" dirty="0">
              <a:ln w="0"/>
              <a:solidFill>
                <a:schemeClr val="accent1"/>
              </a:solidFill>
              <a:effectLst>
                <a:outerShdw blurRad="38100" dist="19050" dir="2700000" algn="tl" rotWithShape="0">
                  <a:schemeClr val="dk1">
                    <a:alpha val="40000"/>
                  </a:schemeClr>
                </a:outerShdw>
              </a:effectLst>
              <a:latin typeface="Calibri" panose="020F0502020204030204" pitchFamily="34" charset="0"/>
              <a:cs typeface="Calibri" panose="020F0502020204030204" pitchFamily="34" charset="0"/>
            </a:endParaRPr>
          </a:p>
          <a:p>
            <a:endParaRPr lang="en-US" sz="2000" b="1" dirty="0">
              <a:solidFill>
                <a:schemeClr val="accent1"/>
              </a:solidFill>
            </a:endParaRPr>
          </a:p>
        </p:txBody>
      </p:sp>
      <p:sp>
        <p:nvSpPr>
          <p:cNvPr id="7" name="TextBox 6"/>
          <p:cNvSpPr txBox="1"/>
          <p:nvPr/>
        </p:nvSpPr>
        <p:spPr>
          <a:xfrm>
            <a:off x="4552716" y="5034993"/>
            <a:ext cx="3268907" cy="707886"/>
          </a:xfrm>
          <a:prstGeom prst="rect">
            <a:avLst/>
          </a:prstGeom>
          <a:noFill/>
        </p:spPr>
        <p:txBody>
          <a:bodyPr wrap="none" rtlCol="0">
            <a:spAutoFit/>
          </a:bodyPr>
          <a:lstStyle/>
          <a:p>
            <a:pPr algn="ctr"/>
            <a:r>
              <a:rPr lang="en-US" sz="2000" b="1" dirty="0">
                <a:solidFill>
                  <a:schemeClr val="bg1">
                    <a:lumMod val="85000"/>
                  </a:schemeClr>
                </a:solidFill>
                <a:latin typeface="Calibri" panose="020F0502020204030204" pitchFamily="34" charset="0"/>
                <a:cs typeface="Calibri" panose="020F0502020204030204" pitchFamily="34" charset="0"/>
              </a:rPr>
              <a:t>GV: TS.DƯƠNG THỊ KIM ĐỨC</a:t>
            </a:r>
          </a:p>
          <a:p>
            <a:pPr algn="ctr"/>
            <a:endParaRPr lang="en-US" sz="2000" dirty="0">
              <a:solidFill>
                <a:schemeClr val="bg1">
                  <a:lumMod val="85000"/>
                </a:schemeClr>
              </a:solidFill>
              <a:latin typeface="Calibri" panose="020F0502020204030204" pitchFamily="34" charset="0"/>
              <a:cs typeface="Calibri" panose="020F0502020204030204" pitchFamily="34" charset="0"/>
            </a:endParaRPr>
          </a:p>
        </p:txBody>
      </p:sp>
      <p:sp>
        <p:nvSpPr>
          <p:cNvPr id="12" name="TextBox 11"/>
          <p:cNvSpPr txBox="1"/>
          <p:nvPr/>
        </p:nvSpPr>
        <p:spPr>
          <a:xfrm>
            <a:off x="2231399" y="3563513"/>
            <a:ext cx="7693132" cy="584775"/>
          </a:xfrm>
          <a:prstGeom prst="rect">
            <a:avLst/>
          </a:prstGeom>
          <a:noFill/>
        </p:spPr>
        <p:txBody>
          <a:bodyPr wrap="none" rtlCol="0">
            <a:spAutoFit/>
          </a:bodyPr>
          <a:lstStyle/>
          <a:p>
            <a:r>
              <a:rPr lang="vi-VN" sz="3200" b="1" spc="50" dirty="0">
                <a:ln w="0"/>
                <a:solidFill>
                  <a:schemeClr val="bg1"/>
                </a:solidFill>
                <a:effectLst>
                  <a:innerShdw blurRad="63500" dist="50800" dir="13500000">
                    <a:srgbClr val="000000">
                      <a:alpha val="50000"/>
                    </a:srgbClr>
                  </a:innerShdw>
                </a:effectLst>
              </a:rPr>
              <a:t>THIẾT KẾ MỸ THUẬT CÔNG NGHIỆP</a:t>
            </a:r>
            <a:endParaRPr lang="en-US" sz="3200" b="1" spc="50" dirty="0">
              <a:ln w="0"/>
              <a:solidFill>
                <a:schemeClr val="bg1"/>
              </a:solidFill>
              <a:effectLst>
                <a:innerShdw blurRad="63500" dist="50800" dir="13500000">
                  <a:srgbClr val="000000">
                    <a:alpha val="50000"/>
                  </a:srgbClr>
                </a:innerShdw>
              </a:effectLst>
            </a:endParaRPr>
          </a:p>
        </p:txBody>
      </p:sp>
      <p:sp>
        <p:nvSpPr>
          <p:cNvPr id="13" name="Rectangle 12"/>
          <p:cNvSpPr/>
          <p:nvPr/>
        </p:nvSpPr>
        <p:spPr>
          <a:xfrm>
            <a:off x="3699149" y="4148288"/>
            <a:ext cx="4976042" cy="523220"/>
          </a:xfrm>
          <a:prstGeom prst="rect">
            <a:avLst/>
          </a:prstGeom>
        </p:spPr>
        <p:txBody>
          <a:bodyPr wrap="none">
            <a:spAutoFit/>
          </a:bodyPr>
          <a:lstStyle/>
          <a:p>
            <a:r>
              <a:rPr lang="en-US" sz="2800" b="1" i="1" spc="50">
                <a:ln w="0"/>
                <a:solidFill>
                  <a:schemeClr val="bg2"/>
                </a:solidFill>
                <a:effectLst>
                  <a:innerShdw blurRad="63500" dist="50800" dir="13500000">
                    <a:srgbClr val="000000">
                      <a:alpha val="50000"/>
                    </a:srgbClr>
                  </a:innerShdw>
                </a:effectLst>
                <a:latin typeface="Times New Roman" panose="02020603050405020304" pitchFamily="18" charset="0"/>
                <a:ea typeface="Calibri" panose="020F0502020204030204" pitchFamily="34" charset="0"/>
              </a:rPr>
              <a:t>( </a:t>
            </a:r>
            <a:r>
              <a:rPr lang="en-US" sz="2800" b="1" i="1" spc="50" smtClean="0">
                <a:ln w="0"/>
                <a:solidFill>
                  <a:schemeClr val="bg2"/>
                </a:solidFill>
                <a:effectLst>
                  <a:innerShdw blurRad="63500" dist="50800" dir="13500000">
                    <a:srgbClr val="000000">
                      <a:alpha val="50000"/>
                    </a:srgbClr>
                  </a:innerShdw>
                </a:effectLst>
                <a:latin typeface="Times New Roman" panose="02020603050405020304" pitchFamily="18" charset="0"/>
                <a:ea typeface="Calibri" panose="020F0502020204030204" pitchFamily="34" charset="0"/>
              </a:rPr>
              <a:t>ME3123 - Industrial </a:t>
            </a:r>
            <a:r>
              <a:rPr lang="en-US" sz="2800" b="1" i="1" spc="50" dirty="0">
                <a:ln w="0"/>
                <a:solidFill>
                  <a:schemeClr val="bg2"/>
                </a:solidFill>
                <a:effectLst>
                  <a:innerShdw blurRad="63500" dist="50800" dir="13500000">
                    <a:srgbClr val="000000">
                      <a:alpha val="50000"/>
                    </a:srgbClr>
                  </a:innerShdw>
                </a:effectLst>
                <a:latin typeface="Times New Roman" panose="02020603050405020304" pitchFamily="18" charset="0"/>
                <a:ea typeface="Calibri" panose="020F0502020204030204" pitchFamily="34" charset="0"/>
              </a:rPr>
              <a:t>Design )</a:t>
            </a:r>
            <a:endParaRPr lang="en-US" sz="2800" b="1" spc="50" dirty="0">
              <a:ln w="0"/>
              <a:solidFill>
                <a:schemeClr val="bg2"/>
              </a:solidFill>
              <a:effectLst>
                <a:innerShdw blurRad="63500" dist="50800" dir="13500000">
                  <a:srgbClr val="000000">
                    <a:alpha val="50000"/>
                  </a:srgbClr>
                </a:innerShdw>
              </a:effectLst>
            </a:endParaRPr>
          </a:p>
        </p:txBody>
      </p:sp>
      <p:grpSp>
        <p:nvGrpSpPr>
          <p:cNvPr id="8" name="Group 7"/>
          <p:cNvGrpSpPr/>
          <p:nvPr/>
        </p:nvGrpSpPr>
        <p:grpSpPr>
          <a:xfrm>
            <a:off x="264017" y="251020"/>
            <a:ext cx="11627893" cy="1072352"/>
            <a:chOff x="264017" y="251020"/>
            <a:chExt cx="11627893" cy="1072352"/>
          </a:xfrm>
        </p:grpSpPr>
        <p:sp>
          <p:nvSpPr>
            <p:cNvPr id="6" name="Rectangle 5"/>
            <p:cNvSpPr/>
            <p:nvPr/>
          </p:nvSpPr>
          <p:spPr>
            <a:xfrm>
              <a:off x="264017" y="251020"/>
              <a:ext cx="11627893" cy="10723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Picture 3"/>
            <p:cNvPicPr>
              <a:picLocks noChangeAspect="1"/>
            </p:cNvPicPr>
            <p:nvPr/>
          </p:nvPicPr>
          <p:blipFill rotWithShape="1">
            <a:blip r:embed="rId2"/>
            <a:srcRect b="13360"/>
            <a:stretch/>
          </p:blipFill>
          <p:spPr>
            <a:xfrm>
              <a:off x="4128745" y="368490"/>
              <a:ext cx="4970205" cy="837413"/>
            </a:xfrm>
            <a:prstGeom prst="rect">
              <a:avLst/>
            </a:prstGeom>
          </p:spPr>
        </p:pic>
        <p:pic>
          <p:nvPicPr>
            <p:cNvPr id="5" name="Picture 4"/>
            <p:cNvPicPr>
              <a:picLocks noChangeAspect="1"/>
            </p:cNvPicPr>
            <p:nvPr/>
          </p:nvPicPr>
          <p:blipFill>
            <a:blip r:embed="rId3"/>
            <a:stretch>
              <a:fillRect/>
            </a:stretch>
          </p:blipFill>
          <p:spPr>
            <a:xfrm>
              <a:off x="3547699" y="368490"/>
              <a:ext cx="581046" cy="851062"/>
            </a:xfrm>
            <a:prstGeom prst="rect">
              <a:avLst/>
            </a:prstGeom>
          </p:spPr>
        </p:pic>
      </p:grpSp>
    </p:spTree>
    <p:extLst>
      <p:ext uri="{BB962C8B-B14F-4D97-AF65-F5344CB8AC3E}">
        <p14:creationId xmlns:p14="http://schemas.microsoft.com/office/powerpoint/2010/main" val="4352254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435518" y="6488668"/>
            <a:ext cx="2005677" cy="369332"/>
          </a:xfrm>
          <a:prstGeom prst="rect">
            <a:avLst/>
          </a:prstGeom>
          <a:noFill/>
        </p:spPr>
        <p:txBody>
          <a:bodyPr wrap="none" rtlCol="0">
            <a:spAutoFit/>
          </a:bodyPr>
          <a:lstStyle/>
          <a:p>
            <a:r>
              <a:rPr lang="en-US" i="1" dirty="0">
                <a:solidFill>
                  <a:prstClr val="black"/>
                </a:solidFill>
                <a:latin typeface="Arial" panose="020B0604020202020204" pitchFamily="34" charset="0"/>
                <a:cs typeface="Arial" panose="020B0604020202020204" pitchFamily="34" charset="0"/>
              </a:rPr>
              <a:t>Theo Philip Kotler</a:t>
            </a:r>
          </a:p>
        </p:txBody>
      </p:sp>
      <p:sp>
        <p:nvSpPr>
          <p:cNvPr id="16" name="Rectangle 15"/>
          <p:cNvSpPr/>
          <p:nvPr/>
        </p:nvSpPr>
        <p:spPr>
          <a:xfrm>
            <a:off x="4024657" y="1788059"/>
            <a:ext cx="3454969" cy="2793842"/>
          </a:xfrm>
          <a:prstGeom prst="rect">
            <a:avLst/>
          </a:prstGeom>
        </p:spPr>
        <p:txBody>
          <a:bodyPr wrap="square">
            <a:spAutoFit/>
          </a:bodyPr>
          <a:lstStyle/>
          <a:p>
            <a:pPr marL="342900" indent="-342900">
              <a:lnSpc>
                <a:spcPct val="150000"/>
              </a:lnSpc>
              <a:buFont typeface="Wingdings" panose="05000000000000000000" pitchFamily="2" charset="2"/>
              <a:buChar char="§"/>
            </a:pPr>
            <a:r>
              <a:rPr lang="vi-VN" sz="2400" dirty="0">
                <a:solidFill>
                  <a:prstClr val="black"/>
                </a:solidFill>
                <a:latin typeface="Arial" panose="020B0604020202020204" pitchFamily="34" charset="0"/>
                <a:ea typeface="Times New Roman" panose="02020603050405020304" pitchFamily="18" charset="0"/>
                <a:cs typeface="Arial" panose="020B0604020202020204" pitchFamily="34" charset="0"/>
              </a:rPr>
              <a:t>Sản phẩm cốt lõi</a:t>
            </a:r>
          </a:p>
          <a:p>
            <a:pPr marL="342900" indent="-342900">
              <a:lnSpc>
                <a:spcPct val="150000"/>
              </a:lnSpc>
              <a:buFont typeface="Wingdings" panose="05000000000000000000" pitchFamily="2" charset="2"/>
              <a:buChar char="§"/>
            </a:pP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Sản</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phẩm</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chung</a:t>
            </a:r>
            <a:endParaRPr lang="vi-VN" sz="24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Wingdings" panose="05000000000000000000" pitchFamily="2" charset="2"/>
              <a:buChar char="§"/>
            </a:pP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Sản</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phẩm</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mong</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đợi</a:t>
            </a:r>
            <a:endParaRPr lang="vi-VN" sz="24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Wingdings" panose="05000000000000000000" pitchFamily="2" charset="2"/>
              <a:buChar char="§"/>
            </a:pP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Sản</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phẩm</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hoàn</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thiện</a:t>
            </a:r>
            <a:endParaRPr lang="vi-VN" sz="24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a:p>
            <a:pPr marL="342900" indent="-342900">
              <a:lnSpc>
                <a:spcPct val="150000"/>
              </a:lnSpc>
              <a:buFont typeface="Wingdings" panose="05000000000000000000" pitchFamily="2" charset="2"/>
              <a:buChar char="§"/>
            </a:pP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Sản</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phẩm</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tiềm</a:t>
            </a:r>
            <a:r>
              <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rPr>
              <a:t> </a:t>
            </a:r>
            <a:r>
              <a:rPr lang="en-US" sz="2400" dirty="0" err="1">
                <a:solidFill>
                  <a:prstClr val="black"/>
                </a:solidFill>
                <a:latin typeface="Arial" panose="020B0604020202020204" pitchFamily="34" charset="0"/>
                <a:ea typeface="Times New Roman" panose="02020603050405020304" pitchFamily="18" charset="0"/>
                <a:cs typeface="Arial" panose="020B0604020202020204" pitchFamily="34" charset="0"/>
              </a:rPr>
              <a:t>ẩn</a:t>
            </a:r>
            <a:endParaRPr lang="en-US" sz="2400" dirty="0">
              <a:solidFill>
                <a:prstClr val="black"/>
              </a:solidFill>
              <a:latin typeface="Arial" panose="020B0604020202020204" pitchFamily="34" charset="0"/>
              <a:ea typeface="Times New Roman" panose="02020603050405020304" pitchFamily="18" charset="0"/>
              <a:cs typeface="Arial" panose="020B0604020202020204" pitchFamily="34" charset="0"/>
            </a:endParaRPr>
          </a:p>
        </p:txBody>
      </p:sp>
      <p:sp>
        <p:nvSpPr>
          <p:cNvPr id="17" name="Rectangle 16"/>
          <p:cNvSpPr/>
          <p:nvPr/>
        </p:nvSpPr>
        <p:spPr>
          <a:xfrm>
            <a:off x="258088" y="-8210"/>
            <a:ext cx="10654144" cy="492443"/>
          </a:xfrm>
          <a:prstGeom prst="rect">
            <a:avLst/>
          </a:prstGeom>
        </p:spPr>
        <p:txBody>
          <a:bodyPr wrap="square">
            <a:spAutoFit/>
          </a:bodyPr>
          <a:lstStyle/>
          <a:p>
            <a:r>
              <a:rPr lang="vi-VN" sz="2600" b="1" dirty="0">
                <a:solidFill>
                  <a:prstClr val="black"/>
                </a:solidFill>
                <a:latin typeface="Arial" panose="020B0604020202020204" pitchFamily="34" charset="0"/>
                <a:cs typeface="Arial" panose="020B0604020202020204" pitchFamily="34" charset="0"/>
              </a:rPr>
              <a:t>1.1 </a:t>
            </a:r>
            <a:r>
              <a:rPr lang="en-US" sz="2600" b="1" dirty="0" err="1">
                <a:solidFill>
                  <a:prstClr val="black"/>
                </a:solidFill>
                <a:latin typeface="Arial" panose="020B0604020202020204" pitchFamily="34" charset="0"/>
                <a:cs typeface="Arial" panose="020B0604020202020204" pitchFamily="34" charset="0"/>
              </a:rPr>
              <a:t>Khái</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niệm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về</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vi-VN" sz="2600" b="1" dirty="0">
                <a:solidFill>
                  <a:prstClr val="black"/>
                </a:solidFill>
                <a:latin typeface="Arial" panose="020B0604020202020204" pitchFamily="34" charset="0"/>
                <a:cs typeface="Arial" panose="020B0604020202020204" pitchFamily="34" charset="0"/>
              </a:rPr>
              <a:t>t</a:t>
            </a:r>
            <a:r>
              <a:rPr lang="en-US" sz="2600" b="1" dirty="0" err="1">
                <a:solidFill>
                  <a:prstClr val="black"/>
                </a:solidFill>
                <a:latin typeface="Arial" panose="020B0604020202020204" pitchFamily="34" charset="0"/>
                <a:cs typeface="Arial" panose="020B0604020202020204" pitchFamily="34" charset="0"/>
              </a:rPr>
              <a: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và</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tư</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duy</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a:t>
            </a:r>
            <a:endParaRPr lang="vi-VN" sz="2600" b="1" dirty="0">
              <a:solidFill>
                <a:prstClr val="black"/>
              </a:solidFill>
              <a:latin typeface="Arial" panose="020B0604020202020204" pitchFamily="34" charset="0"/>
              <a:cs typeface="Arial" panose="020B0604020202020204" pitchFamily="34" charset="0"/>
            </a:endParaRPr>
          </a:p>
        </p:txBody>
      </p:sp>
      <p:sp>
        <p:nvSpPr>
          <p:cNvPr id="5" name="Rectangle 4"/>
          <p:cNvSpPr/>
          <p:nvPr/>
        </p:nvSpPr>
        <p:spPr>
          <a:xfrm>
            <a:off x="-512191" y="901229"/>
            <a:ext cx="3671198" cy="646331"/>
          </a:xfrm>
          <a:prstGeom prst="rect">
            <a:avLst/>
          </a:prstGeom>
        </p:spPr>
        <p:txBody>
          <a:bodyPr wrap="none">
            <a:spAutoFit/>
          </a:bodyPr>
          <a:lstStyle/>
          <a:p>
            <a:pPr lvl="2">
              <a:lnSpc>
                <a:spcPct val="150000"/>
              </a:lnSpc>
            </a:pPr>
            <a:r>
              <a:rPr lang="en-US" sz="2400" b="1" smtClean="0">
                <a:solidFill>
                  <a:srgbClr val="1A3260"/>
                </a:solidFill>
                <a:latin typeface="Arial" panose="020B0604020202020204" pitchFamily="34" charset="0"/>
                <a:ea typeface="SimSun" panose="02010600030101010101" pitchFamily="2" charset="-122"/>
                <a:cs typeface="Arial" panose="020B0604020202020204" pitchFamily="34" charset="0"/>
              </a:rPr>
              <a:t>Cấp độ s</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38535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Kết quả hình ảnh cho vòng đời sản phẩ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578" y="2448641"/>
            <a:ext cx="5572125" cy="3295651"/>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6315969" y="914400"/>
            <a:ext cx="3123027" cy="402417"/>
          </a:xfrm>
          <a:prstGeom prst="roundRect">
            <a:avLst/>
          </a:prstGeom>
          <a:solidFill>
            <a:srgbClr val="4590B8"/>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prstClr val="white"/>
                </a:solidFill>
                <a:latin typeface="Arial" panose="020B0604020202020204" pitchFamily="34" charset="0"/>
                <a:ea typeface="Times New Roman" panose="02020603050405020304" pitchFamily="18" charset="0"/>
                <a:cs typeface="Arial" panose="020B0604020202020204" pitchFamily="34" charset="0"/>
              </a:rPr>
              <a:t>Giai</a:t>
            </a:r>
            <a:r>
              <a:rPr lang="en-US"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prstClr val="white"/>
                </a:solidFill>
                <a:latin typeface="Arial" panose="020B0604020202020204" pitchFamily="34" charset="0"/>
                <a:ea typeface="Times New Roman" panose="02020603050405020304" pitchFamily="18" charset="0"/>
                <a:cs typeface="Arial" panose="020B0604020202020204" pitchFamily="34" charset="0"/>
              </a:rPr>
              <a:t>đoạn</a:t>
            </a:r>
            <a:r>
              <a:rPr lang="en-US"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r>
              <a:rPr lang="vi-VN"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giới thiệu</a:t>
            </a:r>
            <a:endParaRPr lang="en-US" sz="1600" b="1" dirty="0">
              <a:solidFill>
                <a:prstClr val="white"/>
              </a:solidFill>
              <a:latin typeface="Arial" panose="020B0604020202020204" pitchFamily="34" charset="0"/>
              <a:cs typeface="Arial" panose="020B0604020202020204" pitchFamily="34" charset="0"/>
            </a:endParaRPr>
          </a:p>
        </p:txBody>
      </p:sp>
      <p:sp>
        <p:nvSpPr>
          <p:cNvPr id="5" name="Rectangle 4"/>
          <p:cNvSpPr/>
          <p:nvPr/>
        </p:nvSpPr>
        <p:spPr>
          <a:xfrm>
            <a:off x="6287832" y="1336243"/>
            <a:ext cx="5486400" cy="394210"/>
          </a:xfrm>
          <a:prstGeom prst="rect">
            <a:avLst/>
          </a:prstGeom>
        </p:spPr>
        <p:txBody>
          <a:bodyPr wrap="square">
            <a:spAutoFit/>
          </a:bodyPr>
          <a:lstStyle/>
          <a:p>
            <a:pPr>
              <a:lnSpc>
                <a:spcPct val="120000"/>
              </a:lnSpc>
            </a:pPr>
            <a:r>
              <a:rPr lang="en-US" dirty="0">
                <a:solidFill>
                  <a:prstClr val="black"/>
                </a:solidFill>
                <a:latin typeface="Arial" panose="020B0604020202020204" pitchFamily="34" charset="0"/>
                <a:ea typeface="Times New Roman" panose="02020603050405020304" pitchFamily="18" charset="0"/>
                <a:cs typeface="Arial" panose="020B0604020202020204" pitchFamily="34" charset="0"/>
              </a:rPr>
              <a:t>………………</a:t>
            </a:r>
          </a:p>
        </p:txBody>
      </p:sp>
      <p:sp>
        <p:nvSpPr>
          <p:cNvPr id="8" name="Rounded Rectangle 7"/>
          <p:cNvSpPr/>
          <p:nvPr/>
        </p:nvSpPr>
        <p:spPr>
          <a:xfrm>
            <a:off x="6315969" y="2515532"/>
            <a:ext cx="3123027" cy="402417"/>
          </a:xfrm>
          <a:prstGeom prst="roundRect">
            <a:avLst/>
          </a:prstGeom>
          <a:solidFill>
            <a:srgbClr val="4590B8"/>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prstClr val="white"/>
                </a:solidFill>
                <a:latin typeface="Arial" panose="020B0604020202020204" pitchFamily="34" charset="0"/>
                <a:ea typeface="Times New Roman" panose="02020603050405020304" pitchFamily="18" charset="0"/>
                <a:cs typeface="Arial" panose="020B0604020202020204" pitchFamily="34" charset="0"/>
              </a:rPr>
              <a:t>Giai</a:t>
            </a:r>
            <a:r>
              <a:rPr lang="en-US"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prstClr val="white"/>
                </a:solidFill>
                <a:latin typeface="Arial" panose="020B0604020202020204" pitchFamily="34" charset="0"/>
                <a:ea typeface="Times New Roman" panose="02020603050405020304" pitchFamily="18" charset="0"/>
                <a:cs typeface="Arial" panose="020B0604020202020204" pitchFamily="34" charset="0"/>
              </a:rPr>
              <a:t>đoạn</a:t>
            </a:r>
            <a:r>
              <a:rPr lang="en-US"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r>
              <a:rPr lang="vi-VN"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phát triển</a:t>
            </a:r>
            <a:endParaRPr lang="en-US" sz="1600" b="1" dirty="0">
              <a:solidFill>
                <a:prstClr val="white"/>
              </a:solidFill>
              <a:latin typeface="Arial" panose="020B0604020202020204" pitchFamily="34" charset="0"/>
              <a:cs typeface="Arial" panose="020B0604020202020204" pitchFamily="34" charset="0"/>
            </a:endParaRPr>
          </a:p>
        </p:txBody>
      </p:sp>
      <p:sp>
        <p:nvSpPr>
          <p:cNvPr id="6" name="Rectangle 5"/>
          <p:cNvSpPr/>
          <p:nvPr/>
        </p:nvSpPr>
        <p:spPr>
          <a:xfrm>
            <a:off x="6301900" y="3000551"/>
            <a:ext cx="5486400" cy="394210"/>
          </a:xfrm>
          <a:prstGeom prst="rect">
            <a:avLst/>
          </a:prstGeom>
        </p:spPr>
        <p:txBody>
          <a:bodyPr wrap="square">
            <a:spAutoFit/>
          </a:bodyPr>
          <a:lstStyle/>
          <a:p>
            <a:pPr>
              <a:lnSpc>
                <a:spcPct val="120000"/>
              </a:lnSpc>
            </a:pPr>
            <a:r>
              <a:rPr lang="en-US" dirty="0">
                <a:solidFill>
                  <a:prstClr val="black"/>
                </a:solidFill>
                <a:latin typeface="Arial" panose="020B0604020202020204" pitchFamily="34" charset="0"/>
                <a:ea typeface="Times New Roman" panose="02020603050405020304" pitchFamily="18" charset="0"/>
                <a:cs typeface="Arial" panose="020B0604020202020204" pitchFamily="34" charset="0"/>
              </a:rPr>
              <a:t>………………………….</a:t>
            </a:r>
          </a:p>
        </p:txBody>
      </p:sp>
      <p:sp>
        <p:nvSpPr>
          <p:cNvPr id="10" name="Rounded Rectangle 9"/>
          <p:cNvSpPr/>
          <p:nvPr/>
        </p:nvSpPr>
        <p:spPr>
          <a:xfrm>
            <a:off x="6315969" y="4081533"/>
            <a:ext cx="3123027" cy="402417"/>
          </a:xfrm>
          <a:prstGeom prst="roundRect">
            <a:avLst/>
          </a:prstGeom>
          <a:solidFill>
            <a:srgbClr val="4590B8"/>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prstClr val="white"/>
                </a:solidFill>
                <a:latin typeface="Arial" panose="020B0604020202020204" pitchFamily="34" charset="0"/>
                <a:ea typeface="Times New Roman" panose="02020603050405020304" pitchFamily="18" charset="0"/>
                <a:cs typeface="Arial" panose="020B0604020202020204" pitchFamily="34" charset="0"/>
              </a:rPr>
              <a:t>Giai</a:t>
            </a:r>
            <a:r>
              <a:rPr lang="en-US"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prstClr val="white"/>
                </a:solidFill>
                <a:latin typeface="Arial" panose="020B0604020202020204" pitchFamily="34" charset="0"/>
                <a:ea typeface="Times New Roman" panose="02020603050405020304" pitchFamily="18" charset="0"/>
                <a:cs typeface="Arial" panose="020B0604020202020204" pitchFamily="34" charset="0"/>
              </a:rPr>
              <a:t>đoạn</a:t>
            </a:r>
            <a:r>
              <a:rPr lang="en-US"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r>
              <a:rPr lang="vi-VN"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trưởng thành</a:t>
            </a:r>
            <a:endParaRPr lang="en-US" sz="1600" b="1" dirty="0">
              <a:solidFill>
                <a:prstClr val="white"/>
              </a:solidFill>
              <a:latin typeface="Arial" panose="020B0604020202020204" pitchFamily="34" charset="0"/>
              <a:cs typeface="Arial" panose="020B0604020202020204" pitchFamily="34" charset="0"/>
            </a:endParaRPr>
          </a:p>
        </p:txBody>
      </p:sp>
      <p:sp>
        <p:nvSpPr>
          <p:cNvPr id="7" name="Rectangle 6"/>
          <p:cNvSpPr/>
          <p:nvPr/>
        </p:nvSpPr>
        <p:spPr>
          <a:xfrm>
            <a:off x="6287832" y="4498593"/>
            <a:ext cx="5486400" cy="369332"/>
          </a:xfrm>
          <a:prstGeom prst="rect">
            <a:avLst/>
          </a:prstGeom>
        </p:spPr>
        <p:txBody>
          <a:bodyPr wrap="square">
            <a:spAutoFit/>
          </a:bodyPr>
          <a:lstStyle/>
          <a:p>
            <a:pPr algn="just"/>
            <a:r>
              <a:rPr lang="en-US" dirty="0">
                <a:solidFill>
                  <a:prstClr val="black"/>
                </a:solidFill>
                <a:latin typeface="Arial" panose="020B0604020202020204" pitchFamily="34" charset="0"/>
                <a:ea typeface="Times New Roman" panose="02020603050405020304" pitchFamily="18" charset="0"/>
                <a:cs typeface="Arial" panose="020B0604020202020204" pitchFamily="34" charset="0"/>
              </a:rPr>
              <a:t>…………………………</a:t>
            </a:r>
            <a:endParaRPr lang="en-US" dirty="0">
              <a:solidFill>
                <a:prstClr val="black"/>
              </a:solidFill>
              <a:latin typeface="Arial" panose="020B0604020202020204" pitchFamily="34" charset="0"/>
              <a:cs typeface="Arial" panose="020B0604020202020204" pitchFamily="34" charset="0"/>
            </a:endParaRPr>
          </a:p>
        </p:txBody>
      </p:sp>
      <p:sp>
        <p:nvSpPr>
          <p:cNvPr id="12" name="Rounded Rectangle 11"/>
          <p:cNvSpPr/>
          <p:nvPr/>
        </p:nvSpPr>
        <p:spPr>
          <a:xfrm>
            <a:off x="6315969" y="5684673"/>
            <a:ext cx="3123027" cy="402417"/>
          </a:xfrm>
          <a:prstGeom prst="roundRect">
            <a:avLst/>
          </a:prstGeom>
          <a:solidFill>
            <a:srgbClr val="4590B8"/>
          </a:solidFill>
          <a:ln w="952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err="1">
                <a:solidFill>
                  <a:prstClr val="white"/>
                </a:solidFill>
                <a:latin typeface="Arial" panose="020B0604020202020204" pitchFamily="34" charset="0"/>
                <a:ea typeface="Times New Roman" panose="02020603050405020304" pitchFamily="18" charset="0"/>
                <a:cs typeface="Arial" panose="020B0604020202020204" pitchFamily="34" charset="0"/>
              </a:rPr>
              <a:t>Giai</a:t>
            </a:r>
            <a:r>
              <a:rPr lang="en-US"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r>
              <a:rPr lang="en-US" sz="2000" b="1" dirty="0" err="1">
                <a:solidFill>
                  <a:prstClr val="white"/>
                </a:solidFill>
                <a:latin typeface="Arial" panose="020B0604020202020204" pitchFamily="34" charset="0"/>
                <a:ea typeface="Times New Roman" panose="02020603050405020304" pitchFamily="18" charset="0"/>
                <a:cs typeface="Arial" panose="020B0604020202020204" pitchFamily="34" charset="0"/>
              </a:rPr>
              <a:t>đoạn</a:t>
            </a:r>
            <a:r>
              <a:rPr lang="en-US"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 </a:t>
            </a:r>
            <a:r>
              <a:rPr lang="vi-VN" sz="2000" b="1" dirty="0">
                <a:solidFill>
                  <a:prstClr val="white"/>
                </a:solidFill>
                <a:latin typeface="Arial" panose="020B0604020202020204" pitchFamily="34" charset="0"/>
                <a:ea typeface="Times New Roman" panose="02020603050405020304" pitchFamily="18" charset="0"/>
                <a:cs typeface="Arial" panose="020B0604020202020204" pitchFamily="34" charset="0"/>
              </a:rPr>
              <a:t>suy thoái</a:t>
            </a:r>
            <a:endParaRPr lang="en-US" sz="1600" b="1" dirty="0">
              <a:solidFill>
                <a:prstClr val="white"/>
              </a:solidFill>
              <a:latin typeface="Arial" panose="020B0604020202020204" pitchFamily="34" charset="0"/>
              <a:cs typeface="Arial" panose="020B0604020202020204" pitchFamily="34" charset="0"/>
            </a:endParaRPr>
          </a:p>
        </p:txBody>
      </p:sp>
      <p:sp>
        <p:nvSpPr>
          <p:cNvPr id="9" name="Rectangle 8"/>
          <p:cNvSpPr/>
          <p:nvPr/>
        </p:nvSpPr>
        <p:spPr>
          <a:xfrm>
            <a:off x="6287832" y="6100870"/>
            <a:ext cx="5514537" cy="394210"/>
          </a:xfrm>
          <a:prstGeom prst="rect">
            <a:avLst/>
          </a:prstGeom>
        </p:spPr>
        <p:txBody>
          <a:bodyPr wrap="square">
            <a:spAutoFit/>
          </a:bodyPr>
          <a:lstStyle/>
          <a:p>
            <a:pPr>
              <a:lnSpc>
                <a:spcPct val="120000"/>
              </a:lnSpc>
            </a:pPr>
            <a:r>
              <a:rPr lang="en-US" dirty="0">
                <a:solidFill>
                  <a:prstClr val="black"/>
                </a:solidFill>
                <a:latin typeface="Arial" panose="020B0604020202020204" pitchFamily="34" charset="0"/>
                <a:ea typeface="Times New Roman" panose="02020603050405020304" pitchFamily="18" charset="0"/>
                <a:cs typeface="Arial" panose="020B0604020202020204" pitchFamily="34" charset="0"/>
              </a:rPr>
              <a:t>………………………………..</a:t>
            </a:r>
          </a:p>
        </p:txBody>
      </p:sp>
      <p:sp>
        <p:nvSpPr>
          <p:cNvPr id="14" name="Rectangle 13"/>
          <p:cNvSpPr/>
          <p:nvPr/>
        </p:nvSpPr>
        <p:spPr>
          <a:xfrm>
            <a:off x="-551521" y="720658"/>
            <a:ext cx="4674678" cy="1200329"/>
          </a:xfrm>
          <a:prstGeom prst="rect">
            <a:avLst/>
          </a:prstGeom>
        </p:spPr>
        <p:txBody>
          <a:bodyPr wrap="none">
            <a:spAutoFit/>
          </a:bodyPr>
          <a:lstStyle/>
          <a:p>
            <a:pPr lvl="2">
              <a:lnSpc>
                <a:spcPct val="150000"/>
              </a:lnSpc>
            </a:pP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Vòng</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đời</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của</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sản</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phẩm</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endParaRPr lang="en-US" sz="2400" dirty="0">
              <a:solidFill>
                <a:srgbClr val="1A3260"/>
              </a:solidFill>
              <a:latin typeface="Arial" panose="020B0604020202020204" pitchFamily="34" charset="0"/>
              <a:ea typeface="SimSun" panose="02010600030101010101" pitchFamily="2" charset="-122"/>
              <a:cs typeface="Arial" panose="020B0604020202020204" pitchFamily="34" charset="0"/>
            </a:endParaRPr>
          </a:p>
          <a:p>
            <a:pPr lvl="2">
              <a:lnSpc>
                <a:spcPct val="150000"/>
              </a:lnSpc>
            </a:pPr>
            <a:endParaRPr lang="en-US" sz="24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16" name="Rectangle 15"/>
          <p:cNvSpPr/>
          <p:nvPr/>
        </p:nvSpPr>
        <p:spPr>
          <a:xfrm>
            <a:off x="346578" y="-65025"/>
            <a:ext cx="10654144" cy="492443"/>
          </a:xfrm>
          <a:prstGeom prst="rect">
            <a:avLst/>
          </a:prstGeom>
        </p:spPr>
        <p:txBody>
          <a:bodyPr wrap="square">
            <a:spAutoFit/>
          </a:bodyPr>
          <a:lstStyle/>
          <a:p>
            <a:r>
              <a:rPr lang="vi-VN" sz="2600" b="1" dirty="0">
                <a:solidFill>
                  <a:prstClr val="black"/>
                </a:solidFill>
                <a:latin typeface="Arial" panose="020B0604020202020204" pitchFamily="34" charset="0"/>
                <a:cs typeface="Arial" panose="020B0604020202020204" pitchFamily="34" charset="0"/>
              </a:rPr>
              <a:t>1.1 </a:t>
            </a:r>
            <a:r>
              <a:rPr lang="en-US" sz="2600" b="1" dirty="0" err="1">
                <a:solidFill>
                  <a:prstClr val="black"/>
                </a:solidFill>
                <a:latin typeface="Arial" panose="020B0604020202020204" pitchFamily="34" charset="0"/>
                <a:cs typeface="Arial" panose="020B0604020202020204" pitchFamily="34" charset="0"/>
              </a:rPr>
              <a:t>Khái</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niệm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về</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vi-VN" sz="2600" b="1" dirty="0">
                <a:solidFill>
                  <a:prstClr val="black"/>
                </a:solidFill>
                <a:latin typeface="Arial" panose="020B0604020202020204" pitchFamily="34" charset="0"/>
                <a:cs typeface="Arial" panose="020B0604020202020204" pitchFamily="34" charset="0"/>
              </a:rPr>
              <a:t>t</a:t>
            </a:r>
            <a:r>
              <a:rPr lang="en-US" sz="2600" b="1" dirty="0" err="1">
                <a:solidFill>
                  <a:prstClr val="black"/>
                </a:solidFill>
                <a:latin typeface="Arial" panose="020B0604020202020204" pitchFamily="34" charset="0"/>
                <a:cs typeface="Arial" panose="020B0604020202020204" pitchFamily="34" charset="0"/>
              </a:rPr>
              <a: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và</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tư</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duy</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a:t>
            </a:r>
            <a:endParaRPr lang="vi-VN" sz="26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882812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868633" y="710672"/>
            <a:ext cx="5323367" cy="6147328"/>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Rectangle 1"/>
          <p:cNvSpPr/>
          <p:nvPr/>
        </p:nvSpPr>
        <p:spPr>
          <a:xfrm>
            <a:off x="134045" y="2236042"/>
            <a:ext cx="6564467" cy="3154710"/>
          </a:xfrm>
          <a:prstGeom prst="rect">
            <a:avLst/>
          </a:prstGeom>
        </p:spPr>
        <p:txBody>
          <a:bodyPr wrap="square">
            <a:spAutoFit/>
          </a:bodyPr>
          <a:lstStyle/>
          <a:p>
            <a:pPr marL="742950" lvl="0" indent="-285750" algn="just">
              <a:lnSpc>
                <a:spcPct val="150000"/>
              </a:lnSpc>
              <a:spcAft>
                <a:spcPts val="1200"/>
              </a:spcAft>
              <a:buFont typeface="Wingdings" panose="05000000000000000000" pitchFamily="2" charset="2"/>
              <a:buChar char="Ø"/>
            </a:pPr>
            <a:r>
              <a:rPr lang="vi-VN" b="1">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Sản phẩm mới tương đối: </a:t>
            </a:r>
            <a:r>
              <a:rPr lang="vi-VN">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là sản phẩm đầu tiên doanh nghiệp đưa ra thị trường nhưng nó không mới đối với doanh nghiệp khác và đối với thị trường</a:t>
            </a:r>
            <a:r>
              <a:rPr lang="vi-VN">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 </a:t>
            </a:r>
            <a:endParaRPr lang="en-US" smtClean="0">
              <a:solidFill>
                <a:srgbClr val="EBEBEB">
                  <a:lumMod val="10000"/>
                </a:srgbClr>
              </a:solidFill>
              <a:latin typeface="Arial" panose="020B0604020202020204" pitchFamily="34" charset="0"/>
              <a:ea typeface="SimSun" panose="02010600030101010101" pitchFamily="2" charset="-122"/>
              <a:cs typeface="Arial" panose="020B0604020202020204" pitchFamily="34" charset="0"/>
            </a:endParaRPr>
          </a:p>
          <a:p>
            <a:pPr marL="742950" lvl="0" indent="-285750" algn="just">
              <a:lnSpc>
                <a:spcPct val="150000"/>
              </a:lnSpc>
              <a:spcAft>
                <a:spcPts val="1200"/>
              </a:spcAft>
              <a:buFont typeface="Wingdings" panose="05000000000000000000" pitchFamily="2" charset="2"/>
              <a:buChar char="Ø"/>
            </a:pPr>
            <a:r>
              <a:rPr lang="vi-VN" b="1" smtClean="0">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Sản</a:t>
            </a:r>
            <a:r>
              <a:rPr lang="en-US" b="1" smtClean="0">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 </a:t>
            </a:r>
            <a:r>
              <a:rPr lang="vi-VN" b="1" smtClean="0">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phẩm </a:t>
            </a:r>
            <a:r>
              <a:rPr lang="vi-VN" b="1">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mới tuyệt đối</a:t>
            </a:r>
            <a:r>
              <a:rPr lang="vi-VN" b="1">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 </a:t>
            </a:r>
            <a:r>
              <a:rPr lang="vi-VN" smtClean="0">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là </a:t>
            </a:r>
            <a:r>
              <a:rPr lang="vi-VN">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sản phẩm mới đối với cả doanh nghiệp và trên thị trường. Doanh nghiệp đóng vai trò là người tiên phong đi đầu trong việc cung cấp sản phẩm này</a:t>
            </a:r>
            <a:r>
              <a:rPr lang="vi-VN">
                <a:solidFill>
                  <a:srgbClr val="EBEBEB">
                    <a:lumMod val="10000"/>
                  </a:srgbClr>
                </a:solidFill>
                <a:latin typeface="Arial" panose="020B0604020202020204" pitchFamily="34" charset="0"/>
                <a:ea typeface="SimSun" panose="02010600030101010101" pitchFamily="2" charset="-122"/>
                <a:cs typeface="Arial" panose="020B0604020202020204" pitchFamily="34" charset="0"/>
              </a:rPr>
              <a:t>. </a:t>
            </a:r>
            <a:endParaRPr lang="vi-VN" dirty="0">
              <a:solidFill>
                <a:srgbClr val="EBEBEB">
                  <a:lumMod val="10000"/>
                </a:srgbClr>
              </a:solidFill>
              <a:latin typeface="Arial" panose="020B0604020202020204" pitchFamily="34" charset="0"/>
              <a:ea typeface="SimSun" panose="02010600030101010101" pitchFamily="2" charset="-122"/>
              <a:cs typeface="Arial" panose="020B0604020202020204" pitchFamily="34" charset="0"/>
            </a:endParaRPr>
          </a:p>
        </p:txBody>
      </p:sp>
      <p:sp>
        <p:nvSpPr>
          <p:cNvPr id="3" name="Rectangle 2"/>
          <p:cNvSpPr/>
          <p:nvPr/>
        </p:nvSpPr>
        <p:spPr>
          <a:xfrm>
            <a:off x="-554394" y="710672"/>
            <a:ext cx="4868640" cy="577850"/>
          </a:xfrm>
          <a:prstGeom prst="rect">
            <a:avLst/>
          </a:prstGeom>
        </p:spPr>
        <p:txBody>
          <a:bodyPr wrap="none">
            <a:spAutoFit/>
          </a:bodyPr>
          <a:lstStyle/>
          <a:p>
            <a:pPr marL="914400" marR="0" lvl="2" indent="0" algn="l" defTabSz="457200" rtl="0" eaLnBrk="1" fontAlgn="auto" latinLnBrk="0" hangingPunct="1">
              <a:lnSpc>
                <a:spcPct val="150000"/>
              </a:lnSpc>
              <a:spcBef>
                <a:spcPts val="0"/>
              </a:spcBef>
              <a:spcAft>
                <a:spcPts val="0"/>
              </a:spcAft>
              <a:buClrTx/>
              <a:buSzTx/>
              <a:buFontTx/>
              <a:buNone/>
              <a:tabLst/>
              <a:defRPr/>
            </a:pPr>
            <a:r>
              <a:rPr kumimoji="0" lang="vi-VN" sz="2400" b="1" i="0" u="none" strike="noStrike" kern="1200" cap="none" spc="0" normalizeH="0" baseline="0" noProof="0" dirty="0">
                <a:ln>
                  <a:noFill/>
                </a:ln>
                <a:solidFill>
                  <a:srgbClr val="1A3260">
                    <a:lumMod val="75000"/>
                  </a:srgbClr>
                </a:solidFill>
                <a:effectLst/>
                <a:uLnTx/>
                <a:uFillTx/>
                <a:latin typeface="Arial" panose="020B0604020202020204" pitchFamily="34" charset="0"/>
                <a:ea typeface="SimSun" panose="02010600030101010101" pitchFamily="2" charset="-122"/>
                <a:cs typeface="Arial" panose="020B0604020202020204" pitchFamily="34" charset="0"/>
              </a:rPr>
              <a:t>1.1.1 </a:t>
            </a:r>
            <a:r>
              <a:rPr kumimoji="0" lang="en-US" sz="2400" b="1" i="0" u="none" strike="noStrike" kern="1200" cap="none" spc="0" normalizeH="0" baseline="0" noProof="0" dirty="0" err="1">
                <a:ln>
                  <a:noFill/>
                </a:ln>
                <a:solidFill>
                  <a:srgbClr val="1A3260">
                    <a:lumMod val="75000"/>
                  </a:srgbClr>
                </a:solidFill>
                <a:effectLst/>
                <a:uLnTx/>
                <a:uFillTx/>
                <a:latin typeface="Arial" panose="020B0604020202020204" pitchFamily="34" charset="0"/>
                <a:ea typeface="SimSun" panose="02010600030101010101" pitchFamily="2" charset="-122"/>
                <a:cs typeface="Arial" panose="020B0604020202020204" pitchFamily="34" charset="0"/>
              </a:rPr>
              <a:t>Khái</a:t>
            </a:r>
            <a:r>
              <a:rPr kumimoji="0" lang="en-US" sz="2400" b="1" i="0" u="none" strike="noStrike" kern="1200" cap="none" spc="0" normalizeH="0" baseline="0" noProof="0" dirty="0">
                <a:ln>
                  <a:noFill/>
                </a:ln>
                <a:solidFill>
                  <a:srgbClr val="1A3260">
                    <a:lumMod val="75000"/>
                  </a:srgbClr>
                </a:solidFill>
                <a:effectLst/>
                <a:uLnTx/>
                <a:uFillTx/>
                <a:latin typeface="Arial" panose="020B0604020202020204" pitchFamily="34" charset="0"/>
                <a:ea typeface="SimSun" panose="02010600030101010101" pitchFamily="2" charset="-122"/>
                <a:cs typeface="Arial" panose="020B0604020202020204" pitchFamily="34" charset="0"/>
              </a:rPr>
              <a:t> </a:t>
            </a:r>
            <a:r>
              <a:rPr kumimoji="0" lang="en-US" sz="2400" b="1" i="0" u="none" strike="noStrike" kern="1200" cap="none" spc="0" normalizeH="0" baseline="0" noProof="0" dirty="0" err="1">
                <a:ln>
                  <a:noFill/>
                </a:ln>
                <a:solidFill>
                  <a:srgbClr val="1A3260">
                    <a:lumMod val="75000"/>
                  </a:srgbClr>
                </a:solidFill>
                <a:effectLst/>
                <a:uLnTx/>
                <a:uFillTx/>
                <a:latin typeface="Arial" panose="020B0604020202020204" pitchFamily="34" charset="0"/>
                <a:ea typeface="SimSun" panose="02010600030101010101" pitchFamily="2" charset="-122"/>
                <a:cs typeface="Arial" panose="020B0604020202020204" pitchFamily="34" charset="0"/>
              </a:rPr>
              <a:t>niệm</a:t>
            </a:r>
            <a:r>
              <a:rPr kumimoji="0" lang="en-US" sz="2400" b="1" i="0" u="none" strike="noStrike" kern="1200" cap="none" spc="0" normalizeH="0" baseline="0" noProof="0" dirty="0">
                <a:ln>
                  <a:noFill/>
                </a:ln>
                <a:solidFill>
                  <a:srgbClr val="1A3260">
                    <a:lumMod val="75000"/>
                  </a:srgbClr>
                </a:solidFill>
                <a:effectLst/>
                <a:uLnTx/>
                <a:uFillTx/>
                <a:latin typeface="Arial" panose="020B0604020202020204" pitchFamily="34" charset="0"/>
                <a:ea typeface="SimSun" panose="02010600030101010101" pitchFamily="2" charset="-122"/>
                <a:cs typeface="Arial" panose="020B0604020202020204" pitchFamily="34" charset="0"/>
              </a:rPr>
              <a:t> s</a:t>
            </a:r>
            <a:r>
              <a:rPr kumimoji="0" lang="vi-VN" sz="2400" b="1" i="0" u="none" strike="noStrike" kern="1200" cap="none" spc="0" normalizeH="0" baseline="0" noProof="0" dirty="0">
                <a:ln>
                  <a:noFill/>
                </a:ln>
                <a:solidFill>
                  <a:srgbClr val="1A3260">
                    <a:lumMod val="75000"/>
                  </a:srgbClr>
                </a:solidFill>
                <a:effectLst/>
                <a:uLnTx/>
                <a:uFillTx/>
                <a:latin typeface="Arial" panose="020B0604020202020204" pitchFamily="34" charset="0"/>
                <a:ea typeface="SimSun" panose="02010600030101010101" pitchFamily="2" charset="-122"/>
                <a:cs typeface="Arial" panose="020B0604020202020204" pitchFamily="34" charset="0"/>
              </a:rPr>
              <a:t>ản phẩm</a:t>
            </a:r>
            <a:endParaRPr kumimoji="0" lang="en-US" sz="2400" b="0" i="0" u="none" strike="noStrike" kern="1200" cap="none" spc="0" normalizeH="0" baseline="0" noProof="0" dirty="0">
              <a:ln>
                <a:noFill/>
              </a:ln>
              <a:solidFill>
                <a:srgbClr val="1A3260">
                  <a:lumMod val="75000"/>
                </a:srgbClr>
              </a:solidFill>
              <a:effectLst/>
              <a:uLnTx/>
              <a:uFillTx/>
              <a:latin typeface="Arial" panose="020B0604020202020204" pitchFamily="34" charset="0"/>
              <a:ea typeface="SimSun" panose="02010600030101010101" pitchFamily="2" charset="-122"/>
              <a:cs typeface="Arial" panose="020B0604020202020204" pitchFamily="34" charset="0"/>
            </a:endParaRPr>
          </a:p>
        </p:txBody>
      </p:sp>
      <p:sp>
        <p:nvSpPr>
          <p:cNvPr id="8" name="Rectangle 7"/>
          <p:cNvSpPr/>
          <p:nvPr/>
        </p:nvSpPr>
        <p:spPr>
          <a:xfrm>
            <a:off x="176575" y="1439963"/>
            <a:ext cx="4778197" cy="507831"/>
          </a:xfrm>
          <a:prstGeom prst="rect">
            <a:avLst/>
          </a:prstGeom>
        </p:spPr>
        <p:txBody>
          <a:bodyPr wrap="square">
            <a:spAutoFit/>
          </a:bodyPr>
          <a:lstStyle/>
          <a:p>
            <a:pPr marL="1200150" marR="0" lvl="2"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vi-VN" b="1">
                <a:latin typeface="Arial" panose="020B0604020202020204" pitchFamily="34" charset="0"/>
                <a:cs typeface="Arial" panose="020B0604020202020204" pitchFamily="34" charset="0"/>
              </a:rPr>
              <a:t>Khái </a:t>
            </a:r>
            <a:r>
              <a:rPr lang="vi-VN" b="1">
                <a:latin typeface="Arial" panose="020B0604020202020204" pitchFamily="34" charset="0"/>
                <a:cs typeface="Arial" panose="020B0604020202020204" pitchFamily="34" charset="0"/>
              </a:rPr>
              <a:t>niệm</a:t>
            </a:r>
            <a:r>
              <a:rPr lang="en-US" b="1">
                <a:latin typeface="Arial" panose="020B0604020202020204" pitchFamily="34" charset="0"/>
                <a:cs typeface="Arial" panose="020B0604020202020204" pitchFamily="34" charset="0"/>
              </a:rPr>
              <a:t> sản phẩm mới</a:t>
            </a:r>
            <a:endParaRPr lang="en-US" b="1" dirty="0">
              <a:latin typeface="Arial" panose="020B0604020202020204" pitchFamily="34" charset="0"/>
              <a:cs typeface="Arial" panose="020B0604020202020204" pitchFamily="34" charset="0"/>
            </a:endParaRPr>
          </a:p>
        </p:txBody>
      </p:sp>
      <p:sp>
        <p:nvSpPr>
          <p:cNvPr id="12" name="Rectangle 11"/>
          <p:cNvSpPr/>
          <p:nvPr/>
        </p:nvSpPr>
        <p:spPr>
          <a:xfrm>
            <a:off x="346578" y="0"/>
            <a:ext cx="10654144" cy="492443"/>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1.1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Khái</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niệm</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về</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sản</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phẩm</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vi-VN"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hiết</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sản</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phẩm</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và</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tư</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duy</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thiết</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2600" b="1"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kế</a:t>
            </a:r>
            <a:r>
              <a:rPr kumimoji="0" lang="en-US"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t>
            </a:r>
            <a:endParaRPr kumimoji="0" lang="vi-VN" sz="26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3" name="Rectangle 12"/>
          <p:cNvSpPr/>
          <p:nvPr/>
        </p:nvSpPr>
        <p:spPr>
          <a:xfrm>
            <a:off x="6222525" y="1508367"/>
            <a:ext cx="4778197" cy="507831"/>
          </a:xfrm>
          <a:prstGeom prst="rect">
            <a:avLst/>
          </a:prstGeom>
        </p:spPr>
        <p:txBody>
          <a:bodyPr wrap="square">
            <a:spAutoFit/>
          </a:bodyPr>
          <a:lstStyle/>
          <a:p>
            <a:pPr marL="1200150" marR="0" lvl="2" indent="-285750" algn="l" defTabSz="457200" rtl="0" eaLnBrk="1" fontAlgn="auto" latinLnBrk="0" hangingPunct="1">
              <a:lnSpc>
                <a:spcPct val="150000"/>
              </a:lnSpc>
              <a:spcBef>
                <a:spcPts val="0"/>
              </a:spcBef>
              <a:spcAft>
                <a:spcPts val="0"/>
              </a:spcAft>
              <a:buClrTx/>
              <a:buSzTx/>
              <a:buFont typeface="Wingdings" panose="05000000000000000000" pitchFamily="2" charset="2"/>
              <a:buChar char="§"/>
              <a:tabLst/>
              <a:defRPr/>
            </a:pPr>
            <a:r>
              <a:rPr lang="en-US" b="1" smtClean="0">
                <a:latin typeface="Arial" panose="020B0604020202020204" pitchFamily="34" charset="0"/>
                <a:cs typeface="Arial" panose="020B0604020202020204" pitchFamily="34" charset="0"/>
              </a:rPr>
              <a:t>Phân loại sản </a:t>
            </a:r>
            <a:r>
              <a:rPr lang="en-US" b="1">
                <a:latin typeface="Arial" panose="020B0604020202020204" pitchFamily="34" charset="0"/>
                <a:cs typeface="Arial" panose="020B0604020202020204" pitchFamily="34" charset="0"/>
              </a:rPr>
              <a:t>phẩm mới</a:t>
            </a:r>
            <a:endParaRPr lang="en-US" b="1" dirty="0">
              <a:latin typeface="Arial" panose="020B0604020202020204" pitchFamily="34" charset="0"/>
              <a:cs typeface="Arial" panose="020B0604020202020204" pitchFamily="34" charset="0"/>
            </a:endParaRPr>
          </a:p>
        </p:txBody>
      </p:sp>
      <p:sp>
        <p:nvSpPr>
          <p:cNvPr id="4" name="Rectangle 3"/>
          <p:cNvSpPr/>
          <p:nvPr/>
        </p:nvSpPr>
        <p:spPr>
          <a:xfrm>
            <a:off x="7301023" y="2221634"/>
            <a:ext cx="6096000" cy="2534027"/>
          </a:xfrm>
          <a:prstGeom prst="rect">
            <a:avLst/>
          </a:prstGeom>
        </p:spPr>
        <p:txBody>
          <a:bodyPr>
            <a:spAutoFit/>
          </a:bodyPr>
          <a:lstStyle/>
          <a:p>
            <a:pPr marL="285750" indent="-285750">
              <a:lnSpc>
                <a:spcPct val="150000"/>
              </a:lnSpc>
              <a:buFont typeface="Wingdings" panose="05000000000000000000" pitchFamily="2" charset="2"/>
              <a:buChar char="Ø"/>
            </a:pPr>
            <a:r>
              <a:rPr lang="vi-VN">
                <a:latin typeface="Arial" panose="020B0604020202020204" pitchFamily="34" charset="0"/>
                <a:cs typeface="Arial" panose="020B0604020202020204" pitchFamily="34" charset="0"/>
              </a:rPr>
              <a:t>Những sản phẩm mới đối với thế giới </a:t>
            </a:r>
          </a:p>
          <a:p>
            <a:pPr marL="285750" indent="-285750">
              <a:lnSpc>
                <a:spcPct val="150000"/>
              </a:lnSpc>
              <a:buFont typeface="Wingdings" panose="05000000000000000000" pitchFamily="2" charset="2"/>
              <a:buChar char="Ø"/>
            </a:pPr>
            <a:r>
              <a:rPr lang="vi-VN">
                <a:latin typeface="Arial" panose="020B0604020202020204" pitchFamily="34" charset="0"/>
                <a:cs typeface="Arial" panose="020B0604020202020204" pitchFamily="34" charset="0"/>
              </a:rPr>
              <a:t>Những dòng sản phẩm mới </a:t>
            </a:r>
          </a:p>
          <a:p>
            <a:pPr marL="285750" indent="-285750">
              <a:lnSpc>
                <a:spcPct val="150000"/>
              </a:lnSpc>
              <a:buFont typeface="Wingdings" panose="05000000000000000000" pitchFamily="2" charset="2"/>
              <a:buChar char="Ø"/>
            </a:pPr>
            <a:r>
              <a:rPr lang="vi-VN">
                <a:latin typeface="Arial" panose="020B0604020202020204" pitchFamily="34" charset="0"/>
                <a:cs typeface="Arial" panose="020B0604020202020204" pitchFamily="34" charset="0"/>
              </a:rPr>
              <a:t>Bổ sung loại sản phẩm hiện có </a:t>
            </a:r>
          </a:p>
          <a:p>
            <a:pPr marL="285750" indent="-285750">
              <a:lnSpc>
                <a:spcPct val="150000"/>
              </a:lnSpc>
              <a:buFont typeface="Wingdings" panose="05000000000000000000" pitchFamily="2" charset="2"/>
              <a:buChar char="Ø"/>
            </a:pPr>
            <a:r>
              <a:rPr lang="vi-VN">
                <a:latin typeface="Arial" panose="020B0604020202020204" pitchFamily="34" charset="0"/>
                <a:cs typeface="Arial" panose="020B0604020202020204" pitchFamily="34" charset="0"/>
              </a:rPr>
              <a:t>Cải tiến sản phẩm hiện có </a:t>
            </a:r>
          </a:p>
          <a:p>
            <a:pPr marL="285750" indent="-285750">
              <a:lnSpc>
                <a:spcPct val="150000"/>
              </a:lnSpc>
              <a:buFont typeface="Wingdings" panose="05000000000000000000" pitchFamily="2" charset="2"/>
              <a:buChar char="Ø"/>
            </a:pPr>
            <a:r>
              <a:rPr lang="vi-VN">
                <a:latin typeface="Arial" panose="020B0604020202020204" pitchFamily="34" charset="0"/>
                <a:cs typeface="Arial" panose="020B0604020202020204" pitchFamily="34" charset="0"/>
              </a:rPr>
              <a:t>Sản phẩm được định vị lại </a:t>
            </a:r>
          </a:p>
          <a:p>
            <a:pPr marL="285750" indent="-285750">
              <a:lnSpc>
                <a:spcPct val="150000"/>
              </a:lnSpc>
              <a:buFont typeface="Wingdings" panose="05000000000000000000" pitchFamily="2" charset="2"/>
              <a:buChar char="Ø"/>
            </a:pPr>
            <a:r>
              <a:rPr lang="vi-VN">
                <a:latin typeface="Arial" panose="020B0604020202020204" pitchFamily="34" charset="0"/>
                <a:cs typeface="Arial" panose="020B0604020202020204" pitchFamily="34" charset="0"/>
              </a:rPr>
              <a:t>Sản phẩm giảm chi phí </a:t>
            </a:r>
          </a:p>
        </p:txBody>
      </p:sp>
    </p:spTree>
    <p:extLst>
      <p:ext uri="{BB962C8B-B14F-4D97-AF65-F5344CB8AC3E}">
        <p14:creationId xmlns:p14="http://schemas.microsoft.com/office/powerpoint/2010/main" val="35590686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44428" y="1009513"/>
            <a:ext cx="6030818" cy="646331"/>
          </a:xfrm>
          <a:prstGeom prst="rect">
            <a:avLst/>
          </a:prstGeom>
        </p:spPr>
        <p:txBody>
          <a:bodyPr wrap="none">
            <a:spAutoFit/>
          </a:bodyPr>
          <a:lstStyle/>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1.1.2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 kế </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a:t>
            </a: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5" name="Rectangle 4"/>
          <p:cNvSpPr/>
          <p:nvPr/>
        </p:nvSpPr>
        <p:spPr>
          <a:xfrm>
            <a:off x="2231922" y="1897665"/>
            <a:ext cx="2621230" cy="496996"/>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Khái niệm</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8" name="Rectangle 7"/>
          <p:cNvSpPr/>
          <p:nvPr/>
        </p:nvSpPr>
        <p:spPr>
          <a:xfrm>
            <a:off x="2211328" y="3530602"/>
            <a:ext cx="5497018" cy="553998"/>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Phân loại sản phẩm trong thiết kế</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1" name="Rectangle 10"/>
          <p:cNvSpPr/>
          <p:nvPr/>
        </p:nvSpPr>
        <p:spPr>
          <a:xfrm>
            <a:off x="2211328" y="3037037"/>
            <a:ext cx="5226111" cy="553998"/>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Các loại hình thiết kế sản phẩm</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2" name="Rectangle 11"/>
          <p:cNvSpPr/>
          <p:nvPr/>
        </p:nvSpPr>
        <p:spPr>
          <a:xfrm>
            <a:off x="2231922" y="2483039"/>
            <a:ext cx="5341527" cy="553998"/>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Yêu cầu trong thiết kế sản phẩm</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Rectangle 8"/>
          <p:cNvSpPr/>
          <p:nvPr/>
        </p:nvSpPr>
        <p:spPr>
          <a:xfrm>
            <a:off x="346578" y="-65025"/>
            <a:ext cx="10654144" cy="492443"/>
          </a:xfrm>
          <a:prstGeom prst="rect">
            <a:avLst/>
          </a:prstGeom>
        </p:spPr>
        <p:txBody>
          <a:bodyPr wrap="square">
            <a:spAutoFit/>
          </a:bodyPr>
          <a:lstStyle/>
          <a:p>
            <a:r>
              <a:rPr lang="vi-VN" sz="2600" b="1" dirty="0">
                <a:latin typeface="Arial" panose="020B0604020202020204" pitchFamily="34" charset="0"/>
                <a:cs typeface="Arial" panose="020B0604020202020204" pitchFamily="34" charset="0"/>
              </a:rPr>
              <a:t>1.1 </a:t>
            </a:r>
            <a:r>
              <a:rPr lang="en-US" sz="2600" b="1" dirty="0" err="1">
                <a:latin typeface="Arial" panose="020B0604020202020204" pitchFamily="34" charset="0"/>
                <a:cs typeface="Arial" panose="020B0604020202020204" pitchFamily="34" charset="0"/>
              </a:rPr>
              <a:t>Khái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niệm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về</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vi-VN" sz="2600" b="1" dirty="0">
                <a:latin typeface="Arial" panose="020B0604020202020204" pitchFamily="34" charset="0"/>
                <a:cs typeface="Arial" panose="020B0604020202020204" pitchFamily="34" charset="0"/>
              </a:rPr>
              <a:t>t</a:t>
            </a:r>
            <a:r>
              <a:rPr lang="en-US" sz="2600" b="1" dirty="0" err="1">
                <a:latin typeface="Arial" panose="020B0604020202020204" pitchFamily="34" charset="0"/>
                <a:cs typeface="Arial" panose="020B0604020202020204" pitchFamily="34" charset="0"/>
              </a:rPr>
              <a: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và</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tư</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duy</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a:t>
            </a:r>
            <a:endParaRPr lang="vi-VN"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97019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6198" y="933716"/>
            <a:ext cx="4560864" cy="646331"/>
          </a:xfrm>
          <a:prstGeom prst="rect">
            <a:avLst/>
          </a:prstGeom>
        </p:spPr>
        <p:txBody>
          <a:bodyPr wrap="none">
            <a:spAutoFit/>
          </a:bodyPr>
          <a:lstStyle/>
          <a:p>
            <a:pPr lvl="2">
              <a:lnSpc>
                <a:spcPct val="150000"/>
              </a:lnSpc>
            </a:pP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1.1.</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2</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Thiết</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kế</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s</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5" name="Rectangle 4"/>
          <p:cNvSpPr/>
          <p:nvPr/>
        </p:nvSpPr>
        <p:spPr>
          <a:xfrm>
            <a:off x="676639" y="2226980"/>
            <a:ext cx="10781181" cy="1015663"/>
          </a:xfrm>
          <a:prstGeom prst="rect">
            <a:avLst/>
          </a:prstGeom>
        </p:spPr>
        <p:txBody>
          <a:bodyPr wrap="square">
            <a:spAutoFit/>
          </a:bodyPr>
          <a:lstStyle/>
          <a:p>
            <a:pPr marL="342900" indent="-342900" algn="just">
              <a:lnSpc>
                <a:spcPct val="150000"/>
              </a:lnSpc>
              <a:spcBef>
                <a:spcPts val="600"/>
              </a:spcBef>
              <a:buFont typeface="Wingdings" panose="05000000000000000000" pitchFamily="2" charset="2"/>
              <a:buChar char="Ø"/>
            </a:pPr>
            <a:r>
              <a:rPr lang="vi-VN" sz="200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rPr>
              <a:t>Thiết kế sản phẩm là tập hợp các hoạt động bắt đầu bằng việc nhận thức cơ hội thị trường dành cho sản phẩm, kết thúc bằng việc sản xuất, bán và phân phối sản phẩm.</a:t>
            </a:r>
            <a:endParaRPr lang="en-US" sz="200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endParaRPr>
          </a:p>
        </p:txBody>
      </p:sp>
      <p:sp>
        <p:nvSpPr>
          <p:cNvPr id="6" name="Rectangle 5"/>
          <p:cNvSpPr/>
          <p:nvPr/>
        </p:nvSpPr>
        <p:spPr>
          <a:xfrm>
            <a:off x="676639" y="4346320"/>
            <a:ext cx="10781181" cy="1015663"/>
          </a:xfrm>
          <a:prstGeom prst="rect">
            <a:avLst/>
          </a:prstGeom>
        </p:spPr>
        <p:txBody>
          <a:bodyPr wrap="square">
            <a:spAutoFit/>
          </a:bodyPr>
          <a:lstStyle/>
          <a:p>
            <a:pPr marL="139700" indent="-342900" algn="just">
              <a:lnSpc>
                <a:spcPct val="150000"/>
              </a:lnSpc>
              <a:buFont typeface="Wingdings" panose="05000000000000000000" pitchFamily="2" charset="2"/>
              <a:buChar char="Ø"/>
            </a:pPr>
            <a:r>
              <a:rPr lang="en-US" sz="200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rPr>
              <a:t>T</a:t>
            </a:r>
            <a:r>
              <a:rPr lang="vi-VN" sz="200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rPr>
              <a:t>hiết kế sản phẩm là mang lại sự tiện lợi, thỏa mãn nhu cầu của người dung</a:t>
            </a:r>
            <a:r>
              <a:rPr lang="en-US" sz="200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rPr>
              <a:t> </a:t>
            </a:r>
            <a:r>
              <a:rPr lang="en-US" sz="2000" dirty="0" err="1">
                <a:solidFill>
                  <a:srgbClr val="1A3260">
                    <a:lumMod val="75000"/>
                  </a:srgbClr>
                </a:solidFill>
                <a:latin typeface="Arial" panose="020B0604020202020204" pitchFamily="34" charset="0"/>
                <a:ea typeface="Arial" panose="020B0604020202020204" pitchFamily="34" charset="0"/>
                <a:cs typeface="Arial" panose="020B0604020202020204" pitchFamily="34" charset="0"/>
              </a:rPr>
              <a:t>thông</a:t>
            </a:r>
            <a:r>
              <a:rPr lang="en-US" sz="200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rPr>
              <a:t> </a:t>
            </a:r>
            <a:r>
              <a:rPr lang="vi-VN" sz="200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rPr>
              <a:t>qua các hoạt động quan sát, cải tiến, sáng tạo không ngừng.</a:t>
            </a:r>
            <a:endParaRPr lang="en-US" sz="105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endParaRPr>
          </a:p>
        </p:txBody>
      </p:sp>
      <p:sp>
        <p:nvSpPr>
          <p:cNvPr id="7" name="Rectangle 6"/>
          <p:cNvSpPr/>
          <p:nvPr/>
        </p:nvSpPr>
        <p:spPr>
          <a:xfrm>
            <a:off x="676639" y="3286650"/>
            <a:ext cx="10781180" cy="1015663"/>
          </a:xfrm>
          <a:prstGeom prst="rect">
            <a:avLst/>
          </a:prstGeom>
        </p:spPr>
        <p:txBody>
          <a:bodyPr wrap="square">
            <a:spAutoFit/>
          </a:bodyPr>
          <a:lstStyle/>
          <a:p>
            <a:pPr marL="342900" indent="-342900" algn="just">
              <a:lnSpc>
                <a:spcPct val="150000"/>
              </a:lnSpc>
              <a:spcBef>
                <a:spcPts val="600"/>
              </a:spcBef>
              <a:buFont typeface="Wingdings" panose="05000000000000000000" pitchFamily="2" charset="2"/>
              <a:buChar char="Ø"/>
            </a:pPr>
            <a:r>
              <a:rPr lang="vi-VN" sz="200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rPr>
              <a:t>Thiết kế là một lĩnh vực rất rộng, yêu cầu hiểu biết nhiều đa dạng, người thiết kế có thể tham gia vào một hoặc nhiều công đoạn trong quá trình thiết kế. </a:t>
            </a:r>
            <a:endParaRPr lang="en-US" sz="2000" dirty="0">
              <a:solidFill>
                <a:srgbClr val="1A3260">
                  <a:lumMod val="75000"/>
                </a:srgbClr>
              </a:solidFill>
              <a:latin typeface="Arial" panose="020B0604020202020204" pitchFamily="34" charset="0"/>
              <a:ea typeface="Arial" panose="020B0604020202020204" pitchFamily="34" charset="0"/>
              <a:cs typeface="Arial" panose="020B0604020202020204" pitchFamily="34" charset="0"/>
            </a:endParaRPr>
          </a:p>
        </p:txBody>
      </p:sp>
      <p:sp>
        <p:nvSpPr>
          <p:cNvPr id="8" name="Rectangle 7"/>
          <p:cNvSpPr/>
          <p:nvPr/>
        </p:nvSpPr>
        <p:spPr>
          <a:xfrm>
            <a:off x="344129" y="1596057"/>
            <a:ext cx="2621230" cy="553998"/>
          </a:xfrm>
          <a:prstGeom prst="rect">
            <a:avLst/>
          </a:prstGeom>
        </p:spPr>
        <p:txBody>
          <a:bodyPr wrap="none">
            <a:spAutoFit/>
          </a:bodyPr>
          <a:lstStyle/>
          <a:p>
            <a:pPr marL="1200150" lvl="2" indent="-285750">
              <a:lnSpc>
                <a:spcPct val="150000"/>
              </a:lnSpc>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Khái niệm</a:t>
            </a:r>
            <a:endParaRPr lang="en-US" sz="20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9" name="Rectangle 8"/>
          <p:cNvSpPr/>
          <p:nvPr/>
        </p:nvSpPr>
        <p:spPr>
          <a:xfrm>
            <a:off x="332510" y="0"/>
            <a:ext cx="10654144" cy="492443"/>
          </a:xfrm>
          <a:prstGeom prst="rect">
            <a:avLst/>
          </a:prstGeom>
        </p:spPr>
        <p:txBody>
          <a:bodyPr wrap="square">
            <a:spAutoFit/>
          </a:bodyPr>
          <a:lstStyle/>
          <a:p>
            <a:r>
              <a:rPr lang="vi-VN" sz="2600" b="1" dirty="0">
                <a:solidFill>
                  <a:prstClr val="black"/>
                </a:solidFill>
                <a:latin typeface="Arial" panose="020B0604020202020204" pitchFamily="34" charset="0"/>
                <a:cs typeface="Arial" panose="020B0604020202020204" pitchFamily="34" charset="0"/>
              </a:rPr>
              <a:t>1.1 </a:t>
            </a:r>
            <a:r>
              <a:rPr lang="en-US" sz="2600" b="1" dirty="0" err="1">
                <a:solidFill>
                  <a:prstClr val="black"/>
                </a:solidFill>
                <a:latin typeface="Arial" panose="020B0604020202020204" pitchFamily="34" charset="0"/>
                <a:cs typeface="Arial" panose="020B0604020202020204" pitchFamily="34" charset="0"/>
              </a:rPr>
              <a:t>Khái</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niệm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về</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vi-VN" sz="2600" b="1" dirty="0">
                <a:solidFill>
                  <a:prstClr val="black"/>
                </a:solidFill>
                <a:latin typeface="Arial" panose="020B0604020202020204" pitchFamily="34" charset="0"/>
                <a:cs typeface="Arial" panose="020B0604020202020204" pitchFamily="34" charset="0"/>
              </a:rPr>
              <a:t>t</a:t>
            </a:r>
            <a:r>
              <a:rPr lang="en-US" sz="2600" b="1" dirty="0" err="1">
                <a:solidFill>
                  <a:prstClr val="black"/>
                </a:solidFill>
                <a:latin typeface="Arial" panose="020B0604020202020204" pitchFamily="34" charset="0"/>
                <a:cs typeface="Arial" panose="020B0604020202020204" pitchFamily="34" charset="0"/>
              </a:rPr>
              <a: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và</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tư</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duy</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a:t>
            </a:r>
            <a:endParaRPr lang="vi-VN" sz="26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93055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4394" y="710672"/>
            <a:ext cx="6030818" cy="646331"/>
          </a:xfrm>
          <a:prstGeom prst="rect">
            <a:avLst/>
          </a:prstGeom>
        </p:spPr>
        <p:txBody>
          <a:bodyPr wrap="none">
            <a:spAutoFit/>
          </a:bodyPr>
          <a:lstStyle/>
          <a:p>
            <a:pPr lvl="2">
              <a:lnSpc>
                <a:spcPct val="150000"/>
              </a:lnSpc>
            </a:pP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1.1.2 </a:t>
            </a:r>
            <a:r>
              <a:rPr lang="en-US" sz="2400" b="1"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thiết kế </a:t>
            </a:r>
            <a:r>
              <a:rPr lang="en-US"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s</a:t>
            </a: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endParaRPr>
          </a:p>
        </p:txBody>
      </p:sp>
      <p:sp>
        <p:nvSpPr>
          <p:cNvPr id="12" name="Rectangle 11"/>
          <p:cNvSpPr/>
          <p:nvPr/>
        </p:nvSpPr>
        <p:spPr>
          <a:xfrm>
            <a:off x="0" y="1296570"/>
            <a:ext cx="5341527" cy="553998"/>
          </a:xfrm>
          <a:prstGeom prst="rect">
            <a:avLst/>
          </a:prstGeom>
        </p:spPr>
        <p:txBody>
          <a:bodyPr wrap="none">
            <a:spAutoFit/>
          </a:bodyPr>
          <a:lstStyle/>
          <a:p>
            <a:pPr marL="1200150" lvl="2" indent="-285750">
              <a:lnSpc>
                <a:spcPct val="150000"/>
              </a:lnSpc>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Yêu cầu trong thiết kế sản phẩm</a:t>
            </a:r>
            <a:endParaRPr lang="en-US" sz="20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pic>
        <p:nvPicPr>
          <p:cNvPr id="9" name="Picture 2" descr="F:\2016\Soạn Giáo trình\Soạn TKPTSPM2015\PPT\GTchung về TKSP\gii-thiu-v-thit-k-v-pht-trin-sn-phm-7-1024.jpg"/>
          <p:cNvPicPr>
            <a:picLocks noChangeAspect="1" noChangeArrowheads="1"/>
          </p:cNvPicPr>
          <p:nvPr/>
        </p:nvPicPr>
        <p:blipFill rotWithShape="1">
          <a:blip r:embed="rId2">
            <a:extLst>
              <a:ext uri="{28A0092B-C50C-407E-A947-70E740481C1C}">
                <a14:useLocalDpi xmlns:a14="http://schemas.microsoft.com/office/drawing/2010/main" val="0"/>
              </a:ext>
            </a:extLst>
          </a:blip>
          <a:srcRect t="22083" b="9256"/>
          <a:stretch/>
        </p:blipFill>
        <p:spPr bwMode="auto">
          <a:xfrm>
            <a:off x="738484" y="1850568"/>
            <a:ext cx="10314873" cy="500743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07249" y="0"/>
            <a:ext cx="10654144" cy="492443"/>
          </a:xfrm>
          <a:prstGeom prst="rect">
            <a:avLst/>
          </a:prstGeom>
        </p:spPr>
        <p:txBody>
          <a:bodyPr wrap="square">
            <a:spAutoFit/>
          </a:bodyPr>
          <a:lstStyle/>
          <a:p>
            <a:r>
              <a:rPr lang="vi-VN" sz="2600" b="1" dirty="0">
                <a:solidFill>
                  <a:prstClr val="black"/>
                </a:solidFill>
                <a:latin typeface="Arial" panose="020B0604020202020204" pitchFamily="34" charset="0"/>
                <a:cs typeface="Arial" panose="020B0604020202020204" pitchFamily="34" charset="0"/>
              </a:rPr>
              <a:t>1.1 </a:t>
            </a:r>
            <a:r>
              <a:rPr lang="en-US" sz="2600" b="1" dirty="0" err="1">
                <a:solidFill>
                  <a:prstClr val="black"/>
                </a:solidFill>
                <a:latin typeface="Arial" panose="020B0604020202020204" pitchFamily="34" charset="0"/>
                <a:cs typeface="Arial" panose="020B0604020202020204" pitchFamily="34" charset="0"/>
              </a:rPr>
              <a:t>Khái</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niệm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về</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vi-VN" sz="2600" b="1" dirty="0">
                <a:solidFill>
                  <a:prstClr val="black"/>
                </a:solidFill>
                <a:latin typeface="Arial" panose="020B0604020202020204" pitchFamily="34" charset="0"/>
                <a:cs typeface="Arial" panose="020B0604020202020204" pitchFamily="34" charset="0"/>
              </a:rPr>
              <a:t>t</a:t>
            </a:r>
            <a:r>
              <a:rPr lang="en-US" sz="2600" b="1" dirty="0" err="1">
                <a:solidFill>
                  <a:prstClr val="black"/>
                </a:solidFill>
                <a:latin typeface="Arial" panose="020B0604020202020204" pitchFamily="34" charset="0"/>
                <a:cs typeface="Arial" panose="020B0604020202020204" pitchFamily="34" charset="0"/>
              </a:rPr>
              <a: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và</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tư</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duy</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a:t>
            </a:r>
            <a:endParaRPr lang="vi-VN" sz="26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7227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554394" y="710672"/>
            <a:ext cx="6030818" cy="646331"/>
          </a:xfrm>
          <a:prstGeom prst="rect">
            <a:avLst/>
          </a:prstGeom>
        </p:spPr>
        <p:txBody>
          <a:bodyPr wrap="none">
            <a:spAutoFit/>
          </a:bodyPr>
          <a:lstStyle/>
          <a:p>
            <a:pPr lvl="2">
              <a:lnSpc>
                <a:spcPct val="150000"/>
              </a:lnSpc>
            </a:pP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1.1.2 </a:t>
            </a:r>
            <a:r>
              <a:rPr lang="en-US" sz="2400" b="1"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thiết kế </a:t>
            </a:r>
            <a:r>
              <a:rPr lang="en-US"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s</a:t>
            </a: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endParaRPr>
          </a:p>
        </p:txBody>
      </p:sp>
      <p:sp>
        <p:nvSpPr>
          <p:cNvPr id="6" name="Rectangle 5"/>
          <p:cNvSpPr/>
          <p:nvPr/>
        </p:nvSpPr>
        <p:spPr>
          <a:xfrm>
            <a:off x="0" y="1357003"/>
            <a:ext cx="5226111" cy="553998"/>
          </a:xfrm>
          <a:prstGeom prst="rect">
            <a:avLst/>
          </a:prstGeom>
        </p:spPr>
        <p:txBody>
          <a:bodyPr wrap="none">
            <a:spAutoFit/>
          </a:bodyPr>
          <a:lstStyle/>
          <a:p>
            <a:pPr marL="1200150" lvl="2" indent="-285750">
              <a:lnSpc>
                <a:spcPct val="150000"/>
              </a:lnSpc>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Các loại hình thiết kế sản phẩm</a:t>
            </a:r>
            <a:endParaRPr lang="en-US" sz="20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pic>
        <p:nvPicPr>
          <p:cNvPr id="7" name="Picture 3" descr="F:\2016\Soạn Giáo trình\Soạn TKPTSPM2015\PPT\GTchung về TKSP\gii-thiu-v-thit-k-v-pht-trin-sn-phm-8-1024 (1).jpg"/>
          <p:cNvPicPr>
            <a:picLocks noChangeAspect="1" noChangeArrowheads="1"/>
          </p:cNvPicPr>
          <p:nvPr/>
        </p:nvPicPr>
        <p:blipFill rotWithShape="1">
          <a:blip r:embed="rId2">
            <a:extLst>
              <a:ext uri="{28A0092B-C50C-407E-A947-70E740481C1C}">
                <a14:useLocalDpi xmlns:a14="http://schemas.microsoft.com/office/drawing/2010/main" val="0"/>
              </a:ext>
            </a:extLst>
          </a:blip>
          <a:srcRect t="23943" b="7732"/>
          <a:stretch/>
        </p:blipFill>
        <p:spPr bwMode="auto">
          <a:xfrm>
            <a:off x="1200443" y="2187526"/>
            <a:ext cx="9144000" cy="441725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10610" y="15563"/>
            <a:ext cx="10654144" cy="446276"/>
          </a:xfrm>
          <a:prstGeom prst="rect">
            <a:avLst/>
          </a:prstGeom>
        </p:spPr>
        <p:txBody>
          <a:bodyPr wrap="square">
            <a:spAutoFit/>
          </a:bodyPr>
          <a:lstStyle/>
          <a:p>
            <a:r>
              <a:rPr lang="vi-VN" sz="2300" b="1" dirty="0">
                <a:solidFill>
                  <a:prstClr val="black"/>
                </a:solidFill>
                <a:latin typeface="Arial" panose="020B0604020202020204" pitchFamily="34" charset="0"/>
                <a:cs typeface="Arial" panose="020B0604020202020204" pitchFamily="34" charset="0"/>
              </a:rPr>
              <a:t>1.1 </a:t>
            </a:r>
            <a:r>
              <a:rPr lang="en-US" sz="2300" b="1" dirty="0" err="1">
                <a:solidFill>
                  <a:prstClr val="black"/>
                </a:solidFill>
                <a:latin typeface="Arial" panose="020B0604020202020204" pitchFamily="34" charset="0"/>
                <a:cs typeface="Arial" panose="020B0604020202020204" pitchFamily="34" charset="0"/>
              </a:rPr>
              <a:t>Khái</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niệm</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về</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sản</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phẩm</a:t>
            </a:r>
            <a:r>
              <a:rPr lang="en-US" sz="2300" b="1" dirty="0">
                <a:solidFill>
                  <a:prstClr val="black"/>
                </a:solidFill>
                <a:latin typeface="Arial" panose="020B0604020202020204" pitchFamily="34" charset="0"/>
                <a:cs typeface="Arial" panose="020B0604020202020204" pitchFamily="34" charset="0"/>
              </a:rPr>
              <a:t>, </a:t>
            </a:r>
            <a:r>
              <a:rPr lang="vi-VN" sz="2300" b="1" dirty="0">
                <a:solidFill>
                  <a:prstClr val="black"/>
                </a:solidFill>
                <a:latin typeface="Arial" panose="020B0604020202020204" pitchFamily="34" charset="0"/>
                <a:cs typeface="Arial" panose="020B0604020202020204" pitchFamily="34" charset="0"/>
              </a:rPr>
              <a:t>t</a:t>
            </a:r>
            <a:r>
              <a:rPr lang="en-US" sz="2300" b="1" dirty="0" err="1">
                <a:solidFill>
                  <a:prstClr val="black"/>
                </a:solidFill>
                <a:latin typeface="Arial" panose="020B0604020202020204" pitchFamily="34" charset="0"/>
                <a:cs typeface="Arial" panose="020B0604020202020204" pitchFamily="34" charset="0"/>
              </a:rPr>
              <a:t>hiết</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kế</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sản</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phẩm</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và</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tư</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duy</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thiết</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kế</a:t>
            </a:r>
            <a:r>
              <a:rPr lang="en-US" sz="2300" b="1" dirty="0">
                <a:solidFill>
                  <a:prstClr val="black"/>
                </a:solidFill>
                <a:latin typeface="Arial" panose="020B0604020202020204" pitchFamily="34" charset="0"/>
                <a:cs typeface="Arial" panose="020B0604020202020204" pitchFamily="34" charset="0"/>
              </a:rPr>
              <a:t>.</a:t>
            </a:r>
            <a:endParaRPr lang="vi-VN" sz="23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926118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4394" y="710672"/>
            <a:ext cx="6030818" cy="646331"/>
          </a:xfrm>
          <a:prstGeom prst="rect">
            <a:avLst/>
          </a:prstGeom>
        </p:spPr>
        <p:txBody>
          <a:bodyPr wrap="none">
            <a:spAutoFit/>
          </a:bodyPr>
          <a:lstStyle/>
          <a:p>
            <a:pPr lvl="2">
              <a:lnSpc>
                <a:spcPct val="150000"/>
              </a:lnSpc>
            </a:pP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1.1.2 </a:t>
            </a:r>
            <a:r>
              <a:rPr lang="en-US" sz="2400" b="1"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thiết kế </a:t>
            </a:r>
            <a:r>
              <a:rPr lang="en-US"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s</a:t>
            </a: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endParaRPr>
          </a:p>
        </p:txBody>
      </p:sp>
      <p:sp>
        <p:nvSpPr>
          <p:cNvPr id="4" name="Rectangle 3"/>
          <p:cNvSpPr/>
          <p:nvPr/>
        </p:nvSpPr>
        <p:spPr>
          <a:xfrm>
            <a:off x="-287494" y="1346941"/>
            <a:ext cx="5497018" cy="496996"/>
          </a:xfrm>
          <a:prstGeom prst="rect">
            <a:avLst/>
          </a:prstGeom>
        </p:spPr>
        <p:txBody>
          <a:bodyPr wrap="none">
            <a:spAutoFit/>
          </a:bodyPr>
          <a:lstStyle/>
          <a:p>
            <a:pPr marL="1200150" lvl="2" indent="-285750">
              <a:lnSpc>
                <a:spcPct val="150000"/>
              </a:lnSpc>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Phân loại sản phẩm trong thiết kế</a:t>
            </a:r>
            <a:endParaRPr lang="en-US" sz="20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5" name="Rectangle 4"/>
          <p:cNvSpPr/>
          <p:nvPr/>
        </p:nvSpPr>
        <p:spPr>
          <a:xfrm>
            <a:off x="1392609" y="2148405"/>
            <a:ext cx="4541628" cy="400110"/>
          </a:xfrm>
          <a:prstGeom prst="rect">
            <a:avLst/>
          </a:prstGeom>
        </p:spPr>
        <p:txBody>
          <a:bodyPr wrap="none">
            <a:spAutoFit/>
          </a:bodyPr>
          <a:lstStyle/>
          <a:p>
            <a:r>
              <a:rPr lang="en-US" sz="2000" i="1" dirty="0" err="1">
                <a:solidFill>
                  <a:srgbClr val="1A3260">
                    <a:lumMod val="75000"/>
                  </a:srgbClr>
                </a:solidFill>
                <a:latin typeface="Arial" panose="020B0604020202020204" pitchFamily="34" charset="0"/>
                <a:cs typeface="Arial" panose="020B0604020202020204" pitchFamily="34" charset="0"/>
              </a:rPr>
              <a:t>Công</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cụ</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thiết</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bị</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và</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máy</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móc</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lao</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động</a:t>
            </a:r>
            <a:endParaRPr lang="en-US" sz="2000" i="1" dirty="0">
              <a:solidFill>
                <a:srgbClr val="1A3260">
                  <a:lumMod val="75000"/>
                </a:srgbClr>
              </a:solidFill>
              <a:latin typeface="Arial" panose="020B0604020202020204" pitchFamily="34" charset="0"/>
              <a:cs typeface="Arial" panose="020B0604020202020204" pitchFamily="34" charset="0"/>
            </a:endParaRPr>
          </a:p>
        </p:txBody>
      </p:sp>
      <p:sp>
        <p:nvSpPr>
          <p:cNvPr id="6" name="Rectangle 5"/>
          <p:cNvSpPr/>
          <p:nvPr/>
        </p:nvSpPr>
        <p:spPr>
          <a:xfrm>
            <a:off x="1392609" y="3959556"/>
            <a:ext cx="4245073" cy="400110"/>
          </a:xfrm>
          <a:prstGeom prst="rect">
            <a:avLst/>
          </a:prstGeom>
        </p:spPr>
        <p:txBody>
          <a:bodyPr wrap="none">
            <a:spAutoFit/>
          </a:bodyPr>
          <a:lstStyle/>
          <a:p>
            <a:r>
              <a:rPr lang="en-US" sz="2000" i="1" dirty="0" err="1">
                <a:solidFill>
                  <a:srgbClr val="1A3260">
                    <a:lumMod val="75000"/>
                  </a:srgbClr>
                </a:solidFill>
                <a:latin typeface="Arial" panose="020B0604020202020204" pitchFamily="34" charset="0"/>
                <a:cs typeface="Arial" panose="020B0604020202020204" pitchFamily="34" charset="0"/>
              </a:rPr>
              <a:t>Sản</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phẩm</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gia</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dụng</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hàng</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tiêu</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dùng</a:t>
            </a:r>
            <a:endParaRPr lang="en-US" sz="2000" i="1" dirty="0">
              <a:solidFill>
                <a:srgbClr val="1A3260">
                  <a:lumMod val="75000"/>
                </a:srgbClr>
              </a:solidFill>
              <a:latin typeface="Arial" panose="020B0604020202020204" pitchFamily="34" charset="0"/>
              <a:cs typeface="Arial" panose="020B0604020202020204" pitchFamily="34" charset="0"/>
            </a:endParaRPr>
          </a:p>
        </p:txBody>
      </p:sp>
      <p:sp>
        <p:nvSpPr>
          <p:cNvPr id="7" name="Rectangle 6"/>
          <p:cNvSpPr/>
          <p:nvPr/>
        </p:nvSpPr>
        <p:spPr>
          <a:xfrm>
            <a:off x="1392609" y="3355839"/>
            <a:ext cx="3749744" cy="400110"/>
          </a:xfrm>
          <a:prstGeom prst="rect">
            <a:avLst/>
          </a:prstGeom>
        </p:spPr>
        <p:txBody>
          <a:bodyPr wrap="none">
            <a:spAutoFit/>
          </a:bodyPr>
          <a:lstStyle/>
          <a:p>
            <a:r>
              <a:rPr lang="en-US" sz="2000" i="1" dirty="0" err="1">
                <a:solidFill>
                  <a:srgbClr val="1A3260">
                    <a:lumMod val="75000"/>
                  </a:srgbClr>
                </a:solidFill>
                <a:latin typeface="Arial" panose="020B0604020202020204" pitchFamily="34" charset="0"/>
                <a:cs typeface="Arial" panose="020B0604020202020204" pitchFamily="34" charset="0"/>
              </a:rPr>
              <a:t>Phương</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tiện</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giao</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thông</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vận</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tải</a:t>
            </a:r>
            <a:r>
              <a:rPr lang="en-US" sz="2000" i="1" dirty="0">
                <a:solidFill>
                  <a:srgbClr val="1A3260">
                    <a:lumMod val="75000"/>
                  </a:srgbClr>
                </a:solidFill>
                <a:latin typeface="Arial" panose="020B0604020202020204" pitchFamily="34" charset="0"/>
                <a:cs typeface="Arial" panose="020B0604020202020204" pitchFamily="34" charset="0"/>
              </a:rPr>
              <a:t> </a:t>
            </a:r>
          </a:p>
        </p:txBody>
      </p:sp>
      <p:sp>
        <p:nvSpPr>
          <p:cNvPr id="8" name="Rectangle 7"/>
          <p:cNvSpPr/>
          <p:nvPr/>
        </p:nvSpPr>
        <p:spPr>
          <a:xfrm>
            <a:off x="1392609" y="2752122"/>
            <a:ext cx="4783682" cy="400110"/>
          </a:xfrm>
          <a:prstGeom prst="rect">
            <a:avLst/>
          </a:prstGeom>
        </p:spPr>
        <p:txBody>
          <a:bodyPr wrap="none">
            <a:spAutoFit/>
          </a:bodyPr>
          <a:lstStyle/>
          <a:p>
            <a:r>
              <a:rPr lang="en-US" sz="2000" i="1" dirty="0" err="1">
                <a:solidFill>
                  <a:srgbClr val="1A3260">
                    <a:lumMod val="75000"/>
                  </a:srgbClr>
                </a:solidFill>
                <a:latin typeface="Arial" panose="020B0604020202020204" pitchFamily="34" charset="0"/>
                <a:cs typeface="Arial" panose="020B0604020202020204" pitchFamily="34" charset="0"/>
              </a:rPr>
              <a:t>Sản</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phẩm</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công</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nghệ</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thông</a:t>
            </a:r>
            <a:r>
              <a:rPr lang="en-US" sz="2000" i="1" dirty="0">
                <a:solidFill>
                  <a:srgbClr val="1A3260">
                    <a:lumMod val="75000"/>
                  </a:srgbClr>
                </a:solidFill>
                <a:latin typeface="Arial" panose="020B0604020202020204" pitchFamily="34" charset="0"/>
                <a:cs typeface="Arial" panose="020B0604020202020204" pitchFamily="34" charset="0"/>
              </a:rPr>
              <a:t> tin </a:t>
            </a:r>
            <a:r>
              <a:rPr lang="en-US" sz="2000" i="1" dirty="0" err="1">
                <a:solidFill>
                  <a:srgbClr val="1A3260">
                    <a:lumMod val="75000"/>
                  </a:srgbClr>
                </a:solidFill>
                <a:latin typeface="Arial" panose="020B0604020202020204" pitchFamily="34" charset="0"/>
                <a:cs typeface="Arial" panose="020B0604020202020204" pitchFamily="34" charset="0"/>
              </a:rPr>
              <a:t>và</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giải</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trí</a:t>
            </a:r>
            <a:endParaRPr lang="en-US" sz="2000" i="1" dirty="0">
              <a:solidFill>
                <a:srgbClr val="1A3260">
                  <a:lumMod val="75000"/>
                </a:srgbClr>
              </a:solidFill>
              <a:latin typeface="Arial" panose="020B0604020202020204" pitchFamily="34" charset="0"/>
              <a:cs typeface="Arial" panose="020B0604020202020204" pitchFamily="34" charset="0"/>
            </a:endParaRPr>
          </a:p>
        </p:txBody>
      </p:sp>
      <p:sp>
        <p:nvSpPr>
          <p:cNvPr id="9" name="Rectangle 8"/>
          <p:cNvSpPr/>
          <p:nvPr/>
        </p:nvSpPr>
        <p:spPr>
          <a:xfrm>
            <a:off x="1392609" y="4563273"/>
            <a:ext cx="4724370" cy="400110"/>
          </a:xfrm>
          <a:prstGeom prst="rect">
            <a:avLst/>
          </a:prstGeom>
        </p:spPr>
        <p:txBody>
          <a:bodyPr wrap="none">
            <a:spAutoFit/>
          </a:bodyPr>
          <a:lstStyle/>
          <a:p>
            <a:r>
              <a:rPr lang="en-US" sz="2000" i="1" dirty="0" err="1">
                <a:solidFill>
                  <a:srgbClr val="1A3260">
                    <a:lumMod val="75000"/>
                  </a:srgbClr>
                </a:solidFill>
                <a:latin typeface="Arial" panose="020B0604020202020204" pitchFamily="34" charset="0"/>
                <a:cs typeface="Arial" panose="020B0604020202020204" pitchFamily="34" charset="0"/>
              </a:rPr>
              <a:t>Sản</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phẩm</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thiết</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bị</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chuyên</a:t>
            </a:r>
            <a:r>
              <a:rPr lang="en-US" sz="2000" i="1" dirty="0">
                <a:solidFill>
                  <a:srgbClr val="1A3260">
                    <a:lumMod val="75000"/>
                  </a:srgbClr>
                </a:solidFill>
                <a:latin typeface="Arial" panose="020B0604020202020204" pitchFamily="34" charset="0"/>
                <a:cs typeface="Arial" panose="020B0604020202020204" pitchFamily="34" charset="0"/>
              </a:rPr>
              <a:t> </a:t>
            </a:r>
            <a:r>
              <a:rPr lang="en-US" sz="2000" i="1" dirty="0" err="1">
                <a:solidFill>
                  <a:srgbClr val="1A3260">
                    <a:lumMod val="75000"/>
                  </a:srgbClr>
                </a:solidFill>
                <a:latin typeface="Arial" panose="020B0604020202020204" pitchFamily="34" charset="0"/>
                <a:cs typeface="Arial" panose="020B0604020202020204" pitchFamily="34" charset="0"/>
              </a:rPr>
              <a:t>ngành</a:t>
            </a:r>
            <a:r>
              <a:rPr lang="en-US" sz="2000" i="1" dirty="0">
                <a:solidFill>
                  <a:srgbClr val="1A3260">
                    <a:lumMod val="75000"/>
                  </a:srgbClr>
                </a:solidFill>
                <a:latin typeface="Arial" panose="020B0604020202020204" pitchFamily="34" charset="0"/>
                <a:cs typeface="Arial" panose="020B0604020202020204" pitchFamily="34" charset="0"/>
              </a:rPr>
              <a:t> (y </a:t>
            </a:r>
            <a:r>
              <a:rPr lang="en-US" sz="2000" i="1" dirty="0" err="1">
                <a:solidFill>
                  <a:srgbClr val="1A3260">
                    <a:lumMod val="75000"/>
                  </a:srgbClr>
                </a:solidFill>
                <a:latin typeface="Arial" panose="020B0604020202020204" pitchFamily="34" charset="0"/>
                <a:cs typeface="Arial" panose="020B0604020202020204" pitchFamily="34" charset="0"/>
              </a:rPr>
              <a:t>tế</a:t>
            </a:r>
            <a:r>
              <a:rPr lang="en-US" sz="2000" i="1" dirty="0">
                <a:solidFill>
                  <a:srgbClr val="1A3260">
                    <a:lumMod val="75000"/>
                  </a:srgbClr>
                </a:solidFill>
                <a:latin typeface="Arial" panose="020B0604020202020204" pitchFamily="34" charset="0"/>
                <a:cs typeface="Arial" panose="020B0604020202020204" pitchFamily="34" charset="0"/>
              </a:rPr>
              <a:t>) </a:t>
            </a:r>
          </a:p>
        </p:txBody>
      </p:sp>
      <p:cxnSp>
        <p:nvCxnSpPr>
          <p:cNvPr id="13" name="Elbow Connector 12"/>
          <p:cNvCxnSpPr>
            <a:endCxn id="5" idx="1"/>
          </p:cNvCxnSpPr>
          <p:nvPr/>
        </p:nvCxnSpPr>
        <p:spPr>
          <a:xfrm rot="16200000" flipH="1">
            <a:off x="746706" y="1702556"/>
            <a:ext cx="686989" cy="604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endCxn id="8" idx="1"/>
          </p:cNvCxnSpPr>
          <p:nvPr/>
        </p:nvCxnSpPr>
        <p:spPr>
          <a:xfrm rot="16200000" flipH="1">
            <a:off x="444847" y="2004414"/>
            <a:ext cx="1290707" cy="604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endCxn id="7" idx="1"/>
          </p:cNvCxnSpPr>
          <p:nvPr/>
        </p:nvCxnSpPr>
        <p:spPr>
          <a:xfrm rot="16200000" flipH="1">
            <a:off x="142988" y="2306273"/>
            <a:ext cx="1894424" cy="604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6" idx="1"/>
          </p:cNvCxnSpPr>
          <p:nvPr/>
        </p:nvCxnSpPr>
        <p:spPr>
          <a:xfrm rot="16200000" flipH="1">
            <a:off x="-158871" y="2608130"/>
            <a:ext cx="2498143" cy="604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endCxn id="9" idx="1"/>
          </p:cNvCxnSpPr>
          <p:nvPr/>
        </p:nvCxnSpPr>
        <p:spPr>
          <a:xfrm rot="16200000" flipH="1">
            <a:off x="-460730" y="2909988"/>
            <a:ext cx="3101859" cy="6048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10610" y="15563"/>
            <a:ext cx="10654144" cy="446276"/>
          </a:xfrm>
          <a:prstGeom prst="rect">
            <a:avLst/>
          </a:prstGeom>
        </p:spPr>
        <p:txBody>
          <a:bodyPr wrap="square">
            <a:spAutoFit/>
          </a:bodyPr>
          <a:lstStyle/>
          <a:p>
            <a:r>
              <a:rPr lang="vi-VN" sz="2300" b="1" dirty="0">
                <a:solidFill>
                  <a:prstClr val="black"/>
                </a:solidFill>
                <a:latin typeface="Arial" panose="020B0604020202020204" pitchFamily="34" charset="0"/>
                <a:cs typeface="Arial" panose="020B0604020202020204" pitchFamily="34" charset="0"/>
              </a:rPr>
              <a:t>1.1 </a:t>
            </a:r>
            <a:r>
              <a:rPr lang="en-US" sz="2300" b="1" dirty="0" err="1">
                <a:solidFill>
                  <a:prstClr val="black"/>
                </a:solidFill>
                <a:latin typeface="Arial" panose="020B0604020202020204" pitchFamily="34" charset="0"/>
                <a:cs typeface="Arial" panose="020B0604020202020204" pitchFamily="34" charset="0"/>
              </a:rPr>
              <a:t>Khái</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niệm</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về</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sản</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phẩm</a:t>
            </a:r>
            <a:r>
              <a:rPr lang="en-US" sz="2300" b="1" dirty="0">
                <a:solidFill>
                  <a:prstClr val="black"/>
                </a:solidFill>
                <a:latin typeface="Arial" panose="020B0604020202020204" pitchFamily="34" charset="0"/>
                <a:cs typeface="Arial" panose="020B0604020202020204" pitchFamily="34" charset="0"/>
              </a:rPr>
              <a:t>, </a:t>
            </a:r>
            <a:r>
              <a:rPr lang="vi-VN" sz="2300" b="1" dirty="0">
                <a:solidFill>
                  <a:prstClr val="black"/>
                </a:solidFill>
                <a:latin typeface="Arial" panose="020B0604020202020204" pitchFamily="34" charset="0"/>
                <a:cs typeface="Arial" panose="020B0604020202020204" pitchFamily="34" charset="0"/>
              </a:rPr>
              <a:t>t</a:t>
            </a:r>
            <a:r>
              <a:rPr lang="en-US" sz="2300" b="1" dirty="0" err="1">
                <a:solidFill>
                  <a:prstClr val="black"/>
                </a:solidFill>
                <a:latin typeface="Arial" panose="020B0604020202020204" pitchFamily="34" charset="0"/>
                <a:cs typeface="Arial" panose="020B0604020202020204" pitchFamily="34" charset="0"/>
              </a:rPr>
              <a:t>hiết</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kế</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sản</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phẩm</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và</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tư</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duy</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thiết</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kế</a:t>
            </a:r>
            <a:r>
              <a:rPr lang="en-US" sz="2300" b="1" dirty="0">
                <a:solidFill>
                  <a:prstClr val="black"/>
                </a:solidFill>
                <a:latin typeface="Arial" panose="020B0604020202020204" pitchFamily="34" charset="0"/>
                <a:cs typeface="Arial" panose="020B0604020202020204" pitchFamily="34" charset="0"/>
              </a:rPr>
              <a:t>.</a:t>
            </a:r>
            <a:endParaRPr lang="vi-VN" sz="23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294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68343" y="1159947"/>
            <a:ext cx="5636479" cy="646331"/>
          </a:xfrm>
          <a:prstGeom prst="rect">
            <a:avLst/>
          </a:prstGeom>
        </p:spPr>
        <p:txBody>
          <a:bodyPr wrap="none">
            <a:spAutoFit/>
          </a:bodyPr>
          <a:lstStyle/>
          <a:p>
            <a:pPr lvl="2">
              <a:lnSpc>
                <a:spcPct val="150000"/>
              </a:lnSpc>
            </a:pP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1.1.3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t</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ư</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duy</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thiết</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kế</a:t>
            </a:r>
            <a:endParaRPr lang="en-US" sz="24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5" name="Chỗ dành sẵn cho Nội dung 14">
            <a:extLst>
              <a:ext uri="{FF2B5EF4-FFF2-40B4-BE49-F238E27FC236}">
                <a16:creationId xmlns:a16="http://schemas.microsoft.com/office/drawing/2014/main" id="{41B9C88E-AD2A-47C0-AC2C-670343D1BAAC}"/>
              </a:ext>
            </a:extLst>
          </p:cNvPr>
          <p:cNvSpPr txBox="1">
            <a:spLocks/>
          </p:cNvSpPr>
          <p:nvPr/>
        </p:nvSpPr>
        <p:spPr>
          <a:xfrm>
            <a:off x="4079386" y="1943929"/>
            <a:ext cx="3896901" cy="3208571"/>
          </a:xfrm>
          <a:prstGeom prst="rect">
            <a:avLst/>
          </a:prstGeom>
        </p:spPr>
        <p:txBody>
          <a:bodyPr wrap="none">
            <a:sp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algn="just">
              <a:lnSpc>
                <a:spcPct val="150000"/>
              </a:lnSpc>
              <a:spcBef>
                <a:spcPts val="600"/>
              </a:spcBef>
              <a:spcAft>
                <a:spcPts val="300"/>
              </a:spcAft>
              <a:buClr>
                <a:srgbClr val="4590B8"/>
              </a:buClr>
              <a:buFont typeface="Wingdings" panose="05000000000000000000" pitchFamily="2" charset="2"/>
              <a:buChar char="§"/>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Khái</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niệm</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algn="just">
              <a:lnSpc>
                <a:spcPct val="150000"/>
              </a:lnSpc>
              <a:spcBef>
                <a:spcPts val="600"/>
              </a:spcBef>
              <a:spcAft>
                <a:spcPts val="300"/>
              </a:spcAft>
              <a:buClr>
                <a:srgbClr val="4590B8"/>
              </a:buClr>
              <a:buFont typeface="Wingdings" panose="05000000000000000000" pitchFamily="2" charset="2"/>
              <a:buChar char="§"/>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Phân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loại</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t</a:t>
            </a:r>
            <a:r>
              <a:rPr lang="vi-VN"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ư</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duy</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algn="just">
              <a:lnSpc>
                <a:spcPct val="150000"/>
              </a:lnSpc>
              <a:spcBef>
                <a:spcPts val="600"/>
              </a:spcBef>
              <a:spcAft>
                <a:spcPts val="300"/>
              </a:spcAft>
              <a:buClr>
                <a:srgbClr val="4590B8"/>
              </a:buClr>
              <a:buFont typeface="Wingdings" panose="05000000000000000000" pitchFamily="2" charset="2"/>
              <a:buChar char="§"/>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Đặc</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tính</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biểu</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hiện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algn="just">
              <a:lnSpc>
                <a:spcPct val="150000"/>
              </a:lnSpc>
              <a:spcBef>
                <a:spcPts val="600"/>
              </a:spcBef>
              <a:spcAft>
                <a:spcPts val="300"/>
              </a:spcAft>
              <a:buClr>
                <a:srgbClr val="4590B8"/>
              </a:buClr>
              <a:buFont typeface="Wingdings" panose="05000000000000000000" pitchFamily="2" charset="2"/>
              <a:buChar char="§"/>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quả</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t</a:t>
            </a:r>
            <a:r>
              <a:rPr lang="vi-VN"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ư</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duy</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algn="just">
              <a:lnSpc>
                <a:spcPct val="150000"/>
              </a:lnSpc>
              <a:spcBef>
                <a:spcPts val="600"/>
              </a:spcBef>
              <a:spcAft>
                <a:spcPts val="300"/>
              </a:spcAft>
              <a:buClr>
                <a:srgbClr val="4590B8"/>
              </a:buClr>
              <a:buFont typeface="Wingdings" panose="05000000000000000000" pitchFamily="2" charset="2"/>
              <a:buChar char="§"/>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Quy</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trình</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tư</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duy</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6" name="Rectangle 5"/>
          <p:cNvSpPr/>
          <p:nvPr/>
        </p:nvSpPr>
        <p:spPr>
          <a:xfrm>
            <a:off x="310610" y="15563"/>
            <a:ext cx="10654144" cy="446276"/>
          </a:xfrm>
          <a:prstGeom prst="rect">
            <a:avLst/>
          </a:prstGeom>
        </p:spPr>
        <p:txBody>
          <a:bodyPr wrap="square">
            <a:spAutoFit/>
          </a:bodyPr>
          <a:lstStyle/>
          <a:p>
            <a:r>
              <a:rPr lang="vi-VN" sz="2300" b="1" dirty="0">
                <a:solidFill>
                  <a:prstClr val="black"/>
                </a:solidFill>
                <a:latin typeface="Arial" panose="020B0604020202020204" pitchFamily="34" charset="0"/>
                <a:cs typeface="Arial" panose="020B0604020202020204" pitchFamily="34" charset="0"/>
              </a:rPr>
              <a:t>1.1 </a:t>
            </a:r>
            <a:r>
              <a:rPr lang="en-US" sz="2300" b="1" dirty="0" err="1">
                <a:solidFill>
                  <a:prstClr val="black"/>
                </a:solidFill>
                <a:latin typeface="Arial" panose="020B0604020202020204" pitchFamily="34" charset="0"/>
                <a:cs typeface="Arial" panose="020B0604020202020204" pitchFamily="34" charset="0"/>
              </a:rPr>
              <a:t>Khái</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niệm</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về</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sản</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phẩm</a:t>
            </a:r>
            <a:r>
              <a:rPr lang="en-US" sz="2300" b="1" dirty="0">
                <a:solidFill>
                  <a:prstClr val="black"/>
                </a:solidFill>
                <a:latin typeface="Arial" panose="020B0604020202020204" pitchFamily="34" charset="0"/>
                <a:cs typeface="Arial" panose="020B0604020202020204" pitchFamily="34" charset="0"/>
              </a:rPr>
              <a:t>, </a:t>
            </a:r>
            <a:r>
              <a:rPr lang="vi-VN" sz="2300" b="1" dirty="0">
                <a:solidFill>
                  <a:prstClr val="black"/>
                </a:solidFill>
                <a:latin typeface="Arial" panose="020B0604020202020204" pitchFamily="34" charset="0"/>
                <a:cs typeface="Arial" panose="020B0604020202020204" pitchFamily="34" charset="0"/>
              </a:rPr>
              <a:t>t</a:t>
            </a:r>
            <a:r>
              <a:rPr lang="en-US" sz="2300" b="1" dirty="0" err="1">
                <a:solidFill>
                  <a:prstClr val="black"/>
                </a:solidFill>
                <a:latin typeface="Arial" panose="020B0604020202020204" pitchFamily="34" charset="0"/>
                <a:cs typeface="Arial" panose="020B0604020202020204" pitchFamily="34" charset="0"/>
              </a:rPr>
              <a:t>hiết</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kế</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sản</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phẩm</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và</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tư</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duy</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thiết</a:t>
            </a:r>
            <a:r>
              <a:rPr lang="en-US" sz="2300" b="1" dirty="0">
                <a:solidFill>
                  <a:prstClr val="black"/>
                </a:solidFill>
                <a:latin typeface="Arial" panose="020B0604020202020204" pitchFamily="34" charset="0"/>
                <a:cs typeface="Arial" panose="020B0604020202020204" pitchFamily="34" charset="0"/>
              </a:rPr>
              <a:t> </a:t>
            </a:r>
            <a:r>
              <a:rPr lang="en-US" sz="2300" b="1" dirty="0" err="1">
                <a:solidFill>
                  <a:prstClr val="black"/>
                </a:solidFill>
                <a:latin typeface="Arial" panose="020B0604020202020204" pitchFamily="34" charset="0"/>
                <a:cs typeface="Arial" panose="020B0604020202020204" pitchFamily="34" charset="0"/>
              </a:rPr>
              <a:t>kế</a:t>
            </a:r>
            <a:r>
              <a:rPr lang="en-US" sz="2300" b="1" dirty="0">
                <a:solidFill>
                  <a:prstClr val="black"/>
                </a:solidFill>
                <a:latin typeface="Arial" panose="020B0604020202020204" pitchFamily="34" charset="0"/>
                <a:cs typeface="Arial" panose="020B0604020202020204" pitchFamily="34" charset="0"/>
              </a:rPr>
              <a:t>.</a:t>
            </a:r>
            <a:endParaRPr lang="vi-VN" sz="23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499620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83770" y="1412988"/>
            <a:ext cx="5799910" cy="553998"/>
          </a:xfrm>
          <a:prstGeom prst="rect">
            <a:avLst/>
          </a:prstGeom>
        </p:spPr>
        <p:txBody>
          <a:bodyPr wrap="square">
            <a:spAutoFit/>
          </a:bodyPr>
          <a:lstStyle/>
          <a:p>
            <a:pPr marL="509588" lvl="2" indent="-509588">
              <a:lnSpc>
                <a:spcPct val="150000"/>
              </a:lnSpc>
              <a:spcAft>
                <a:spcPts val="0"/>
              </a:spcAft>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Phân loại tư duy thiết kế </a:t>
            </a:r>
            <a:r>
              <a:rPr lang="vi-VN" sz="2000" b="1" i="1" dirty="0">
                <a:solidFill>
                  <a:srgbClr val="1A3260"/>
                </a:solidFill>
                <a:latin typeface="Arial" panose="020B0604020202020204" pitchFamily="34" charset="0"/>
                <a:ea typeface="SimSun" panose="02010600030101010101" pitchFamily="2" charset="-122"/>
                <a:cs typeface="Arial" panose="020B0604020202020204" pitchFamily="34" charset="0"/>
              </a:rPr>
              <a:t>(thường gặp)</a:t>
            </a:r>
            <a:endParaRPr lang="en-US" sz="2000" i="1"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4" name="Rectangle 3"/>
          <p:cNvSpPr/>
          <p:nvPr/>
        </p:nvSpPr>
        <p:spPr>
          <a:xfrm>
            <a:off x="-540327" y="766657"/>
            <a:ext cx="5636479" cy="646331"/>
          </a:xfrm>
          <a:prstGeom prst="rect">
            <a:avLst/>
          </a:prstGeom>
        </p:spPr>
        <p:txBody>
          <a:bodyPr wrap="none">
            <a:spAutoFit/>
          </a:bodyPr>
          <a:lstStyle/>
          <a:p>
            <a:pPr lvl="2">
              <a:lnSpc>
                <a:spcPct val="150000"/>
              </a:lnSpc>
              <a:spcAft>
                <a:spcPts val="0"/>
              </a:spcAft>
            </a:pP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1.1.3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t</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ư</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duy</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thiết</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kế</a:t>
            </a:r>
            <a:endParaRPr lang="en-US" sz="24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7" name="Rectangle 16"/>
          <p:cNvSpPr/>
          <p:nvPr/>
        </p:nvSpPr>
        <p:spPr>
          <a:xfrm>
            <a:off x="1672206" y="2262406"/>
            <a:ext cx="3714478" cy="446276"/>
          </a:xfrm>
          <a:prstGeom prst="rect">
            <a:avLst/>
          </a:prstGeom>
        </p:spPr>
        <p:txBody>
          <a:bodyPr wrap="none">
            <a:spAutoFit/>
          </a:bodyPr>
          <a:lstStyle/>
          <a:p>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Tư</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duy</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thường</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quy</a:t>
            </a:r>
            <a:endParaRPr lang="en-US" sz="2300" i="1" dirty="0">
              <a:solidFill>
                <a:schemeClr val="accent1">
                  <a:lumMod val="75000"/>
                </a:schemeClr>
              </a:solidFill>
            </a:endParaRPr>
          </a:p>
        </p:txBody>
      </p:sp>
      <p:sp>
        <p:nvSpPr>
          <p:cNvPr id="25" name="Rectangle 24"/>
          <p:cNvSpPr/>
          <p:nvPr/>
        </p:nvSpPr>
        <p:spPr>
          <a:xfrm>
            <a:off x="1750484" y="2889690"/>
            <a:ext cx="3087705" cy="446276"/>
          </a:xfrm>
          <a:prstGeom prst="rect">
            <a:avLst/>
          </a:prstGeom>
        </p:spPr>
        <p:txBody>
          <a:bodyPr wrap="none">
            <a:spAutoFit/>
          </a:bodyPr>
          <a:lstStyle/>
          <a:p>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Tư</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duy</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vi-VN"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biến dị</a:t>
            </a:r>
            <a:endParaRPr lang="en-US" sz="2300" i="1" dirty="0">
              <a:solidFill>
                <a:schemeClr val="accent1">
                  <a:lumMod val="75000"/>
                </a:schemeClr>
              </a:solidFill>
            </a:endParaRPr>
          </a:p>
        </p:txBody>
      </p:sp>
      <p:sp>
        <p:nvSpPr>
          <p:cNvPr id="30" name="Rectangle 29"/>
          <p:cNvSpPr/>
          <p:nvPr/>
        </p:nvSpPr>
        <p:spPr>
          <a:xfrm>
            <a:off x="1750484" y="3516974"/>
            <a:ext cx="3534942" cy="446276"/>
          </a:xfrm>
          <a:prstGeom prst="rect">
            <a:avLst/>
          </a:prstGeom>
        </p:spPr>
        <p:txBody>
          <a:bodyPr wrap="none">
            <a:spAutoFit/>
          </a:bodyPr>
          <a:lstStyle/>
          <a:p>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Tư</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duy</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vi-VN"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liên tưởng</a:t>
            </a:r>
            <a:endParaRPr lang="en-US" sz="2300" i="1" dirty="0">
              <a:solidFill>
                <a:schemeClr val="accent1">
                  <a:lumMod val="75000"/>
                </a:schemeClr>
              </a:solidFill>
            </a:endParaRPr>
          </a:p>
        </p:txBody>
      </p:sp>
      <p:sp>
        <p:nvSpPr>
          <p:cNvPr id="33" name="Rectangle 32"/>
          <p:cNvSpPr/>
          <p:nvPr/>
        </p:nvSpPr>
        <p:spPr>
          <a:xfrm>
            <a:off x="1750484" y="4144258"/>
            <a:ext cx="2826415" cy="446276"/>
          </a:xfrm>
          <a:prstGeom prst="rect">
            <a:avLst/>
          </a:prstGeom>
        </p:spPr>
        <p:txBody>
          <a:bodyPr wrap="none">
            <a:spAutoFit/>
          </a:bodyPr>
          <a:lstStyle/>
          <a:p>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Tư</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duy</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i="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vi-VN" sz="23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vô lý</a:t>
            </a:r>
            <a:endParaRPr lang="en-US" sz="2300" i="1" dirty="0">
              <a:solidFill>
                <a:schemeClr val="accent1">
                  <a:lumMod val="75000"/>
                </a:schemeClr>
              </a:solidFill>
            </a:endParaRPr>
          </a:p>
        </p:txBody>
      </p:sp>
      <p:cxnSp>
        <p:nvCxnSpPr>
          <p:cNvPr id="6" name="Elbow Connector 5"/>
          <p:cNvCxnSpPr>
            <a:stCxn id="3" idx="1"/>
            <a:endCxn id="17" idx="1"/>
          </p:cNvCxnSpPr>
          <p:nvPr/>
        </p:nvCxnSpPr>
        <p:spPr>
          <a:xfrm rot="10800000" flipH="1" flipV="1">
            <a:off x="783770" y="1689986"/>
            <a:ext cx="888436" cy="795557"/>
          </a:xfrm>
          <a:prstGeom prst="bentConnector3">
            <a:avLst>
              <a:gd name="adj1" fmla="val -2573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Elbow Connector 7"/>
          <p:cNvCxnSpPr>
            <a:stCxn id="3" idx="1"/>
            <a:endCxn id="25" idx="1"/>
          </p:cNvCxnSpPr>
          <p:nvPr/>
        </p:nvCxnSpPr>
        <p:spPr>
          <a:xfrm rot="10800000" flipH="1" flipV="1">
            <a:off x="783770" y="1689986"/>
            <a:ext cx="966714" cy="1422841"/>
          </a:xfrm>
          <a:prstGeom prst="bentConnector3">
            <a:avLst>
              <a:gd name="adj1" fmla="val -236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3" idx="1"/>
            <a:endCxn id="30" idx="1"/>
          </p:cNvCxnSpPr>
          <p:nvPr/>
        </p:nvCxnSpPr>
        <p:spPr>
          <a:xfrm rot="10800000" flipH="1" flipV="1">
            <a:off x="783770" y="1689986"/>
            <a:ext cx="966714" cy="2050125"/>
          </a:xfrm>
          <a:prstGeom prst="bentConnector3">
            <a:avLst>
              <a:gd name="adj1" fmla="val -236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Elbow Connector 12"/>
          <p:cNvCxnSpPr>
            <a:stCxn id="3" idx="1"/>
            <a:endCxn id="33" idx="1"/>
          </p:cNvCxnSpPr>
          <p:nvPr/>
        </p:nvCxnSpPr>
        <p:spPr>
          <a:xfrm rot="10800000" flipH="1" flipV="1">
            <a:off x="783770" y="1689986"/>
            <a:ext cx="966714" cy="2677409"/>
          </a:xfrm>
          <a:prstGeom prst="bentConnector3">
            <a:avLst>
              <a:gd name="adj1" fmla="val -23647"/>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46578" y="-2159"/>
            <a:ext cx="10654144" cy="492443"/>
          </a:xfrm>
          <a:prstGeom prst="rect">
            <a:avLst/>
          </a:prstGeom>
        </p:spPr>
        <p:txBody>
          <a:bodyPr wrap="square">
            <a:spAutoFit/>
          </a:bodyPr>
          <a:lstStyle/>
          <a:p>
            <a:r>
              <a:rPr lang="vi-VN" sz="2600" b="1" dirty="0">
                <a:latin typeface="Arial" panose="020B0604020202020204" pitchFamily="34" charset="0"/>
                <a:cs typeface="Arial" panose="020B0604020202020204" pitchFamily="34" charset="0"/>
              </a:rPr>
              <a:t>1.1 </a:t>
            </a:r>
            <a:r>
              <a:rPr lang="en-US" sz="2600" b="1" dirty="0" err="1">
                <a:latin typeface="Arial" panose="020B0604020202020204" pitchFamily="34" charset="0"/>
                <a:cs typeface="Arial" panose="020B0604020202020204" pitchFamily="34" charset="0"/>
              </a:rPr>
              <a:t>Khái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niệm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về</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vi-VN" sz="2600" b="1" dirty="0">
                <a:latin typeface="Arial" panose="020B0604020202020204" pitchFamily="34" charset="0"/>
                <a:cs typeface="Arial" panose="020B0604020202020204" pitchFamily="34" charset="0"/>
              </a:rPr>
              <a:t>t</a:t>
            </a:r>
            <a:r>
              <a:rPr lang="en-US" sz="2600" b="1" dirty="0" err="1">
                <a:latin typeface="Arial" panose="020B0604020202020204" pitchFamily="34" charset="0"/>
                <a:cs typeface="Arial" panose="020B0604020202020204" pitchFamily="34" charset="0"/>
              </a:rPr>
              <a: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và</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tư</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duy</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a:t>
            </a:r>
            <a:endParaRPr lang="vi-VN"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07219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663519"/>
            <a:ext cx="11029616" cy="843309"/>
          </a:xfrm>
        </p:spPr>
        <p:txBody>
          <a:bodyPr/>
          <a:lstStyle/>
          <a:p>
            <a:r>
              <a:rPr lang="vi-VN" dirty="0">
                <a:latin typeface="+mn-lt"/>
              </a:rPr>
              <a:t>Thiết kế mỹ thuật công nghiệp </a:t>
            </a:r>
            <a:r>
              <a:rPr lang="en-US" i="1" dirty="0">
                <a:latin typeface="+mn-lt"/>
              </a:rPr>
              <a:t>( Industrial Design )</a:t>
            </a:r>
            <a:endParaRPr lang="en-US" dirty="0">
              <a:latin typeface="+mn-lt"/>
            </a:endParaRPr>
          </a:p>
        </p:txBody>
      </p:sp>
      <p:sp>
        <p:nvSpPr>
          <p:cNvPr id="4" name="Content Placeholder 2"/>
          <p:cNvSpPr>
            <a:spLocks noGrp="1"/>
          </p:cNvSpPr>
          <p:nvPr>
            <p:ph idx="1"/>
          </p:nvPr>
        </p:nvSpPr>
        <p:spPr>
          <a:xfrm>
            <a:off x="462313" y="1803042"/>
            <a:ext cx="11296098" cy="5486400"/>
          </a:xfrm>
        </p:spPr>
        <p:txBody>
          <a:bodyPr rtlCol="0">
            <a:noAutofit/>
          </a:bodyPr>
          <a:lstStyle/>
          <a:p>
            <a:pPr marL="0" indent="0" algn="just">
              <a:lnSpc>
                <a:spcPct val="130000"/>
              </a:lnSpc>
              <a:spcBef>
                <a:spcPts val="0"/>
              </a:spcBef>
              <a:spcAft>
                <a:spcPts val="0"/>
              </a:spcAft>
              <a:buNone/>
              <a:defRPr/>
            </a:pPr>
            <a:r>
              <a:rPr lang="en-US" sz="2000" b="1" dirty="0" err="1">
                <a:latin typeface="Arial" pitchFamily="34" charset="0"/>
                <a:cs typeface="Arial" pitchFamily="34" charset="0"/>
              </a:rPr>
              <a:t>Khối</a:t>
            </a:r>
            <a:r>
              <a:rPr lang="en-US" sz="2000" b="1" dirty="0">
                <a:latin typeface="Arial" pitchFamily="34" charset="0"/>
                <a:cs typeface="Arial" pitchFamily="34" charset="0"/>
              </a:rPr>
              <a:t> </a:t>
            </a:r>
            <a:r>
              <a:rPr lang="en-US" sz="2000" b="1" dirty="0" err="1">
                <a:latin typeface="Arial" pitchFamily="34" charset="0"/>
                <a:cs typeface="Arial" pitchFamily="34" charset="0"/>
              </a:rPr>
              <a:t>lượng</a:t>
            </a:r>
            <a:r>
              <a:rPr lang="en-US" sz="2000" b="1" dirty="0">
                <a:latin typeface="Arial" pitchFamily="34" charset="0"/>
                <a:cs typeface="Arial" pitchFamily="34" charset="0"/>
              </a:rPr>
              <a:t>: </a:t>
            </a:r>
            <a:r>
              <a:rPr lang="en-US" sz="2000" dirty="0">
                <a:latin typeface="Arial" pitchFamily="34" charset="0"/>
                <a:cs typeface="Arial" pitchFamily="34" charset="0"/>
              </a:rPr>
              <a:t>2 TC (</a:t>
            </a:r>
            <a:r>
              <a:rPr lang="en-US" sz="2000" dirty="0"/>
              <a:t>1-2-0-4)</a:t>
            </a:r>
            <a:endParaRPr lang="en-US" sz="2000" dirty="0">
              <a:latin typeface="Arial" pitchFamily="34" charset="0"/>
              <a:cs typeface="Arial" pitchFamily="34" charset="0"/>
            </a:endParaRPr>
          </a:p>
          <a:p>
            <a:pPr marL="594360" lvl="1" algn="just">
              <a:lnSpc>
                <a:spcPct val="130000"/>
              </a:lnSpc>
              <a:spcBef>
                <a:spcPts val="0"/>
              </a:spcBef>
              <a:spcAft>
                <a:spcPts val="0"/>
              </a:spcAft>
              <a:buFont typeface="Arial" pitchFamily="34" charset="0"/>
              <a:buChar char="•"/>
              <a:defRPr/>
            </a:pPr>
            <a:r>
              <a:rPr lang="en-US" sz="2000" dirty="0" err="1">
                <a:latin typeface="Arial" pitchFamily="34" charset="0"/>
                <a:cs typeface="Arial" pitchFamily="34" charset="0"/>
              </a:rPr>
              <a:t>Giờ</a:t>
            </a:r>
            <a:r>
              <a:rPr lang="en-US" sz="2000" dirty="0">
                <a:latin typeface="Arial" pitchFamily="34" charset="0"/>
                <a:cs typeface="Arial" pitchFamily="34" charset="0"/>
              </a:rPr>
              <a:t> </a:t>
            </a:r>
            <a:r>
              <a:rPr lang="en-US" sz="2000" dirty="0" err="1">
                <a:latin typeface="Arial" pitchFamily="34" charset="0"/>
                <a:cs typeface="Arial" pitchFamily="34" charset="0"/>
              </a:rPr>
              <a:t>giảng</a:t>
            </a:r>
            <a:r>
              <a:rPr lang="en-US" sz="2000" dirty="0">
                <a:latin typeface="Arial" pitchFamily="34" charset="0"/>
                <a:cs typeface="Arial" pitchFamily="34" charset="0"/>
              </a:rPr>
              <a:t> </a:t>
            </a:r>
            <a:r>
              <a:rPr lang="en-US" sz="2000" dirty="0" err="1">
                <a:latin typeface="Arial" pitchFamily="34" charset="0"/>
                <a:cs typeface="Arial" pitchFamily="34" charset="0"/>
              </a:rPr>
              <a:t>lý</a:t>
            </a:r>
            <a:r>
              <a:rPr lang="en-US" sz="2000" dirty="0">
                <a:latin typeface="Arial" pitchFamily="34" charset="0"/>
                <a:cs typeface="Arial" pitchFamily="34" charset="0"/>
              </a:rPr>
              <a:t> </a:t>
            </a:r>
            <a:r>
              <a:rPr lang="en-US" sz="2000" dirty="0" err="1">
                <a:latin typeface="Arial" pitchFamily="34" charset="0"/>
                <a:cs typeface="Arial" pitchFamily="34" charset="0"/>
              </a:rPr>
              <a:t>thuyết</a:t>
            </a:r>
            <a:r>
              <a:rPr lang="en-US" sz="2000" dirty="0">
                <a:latin typeface="Arial" pitchFamily="34" charset="0"/>
                <a:cs typeface="Arial" pitchFamily="34" charset="0"/>
              </a:rPr>
              <a:t>: 15 </a:t>
            </a:r>
            <a:r>
              <a:rPr lang="en-US" sz="2000" dirty="0" err="1">
                <a:latin typeface="Arial" pitchFamily="34" charset="0"/>
                <a:cs typeface="Arial" pitchFamily="34" charset="0"/>
              </a:rPr>
              <a:t>tiết</a:t>
            </a:r>
            <a:endParaRPr lang="en-US" sz="2000" dirty="0">
              <a:latin typeface="Arial" pitchFamily="34" charset="0"/>
              <a:cs typeface="Arial" pitchFamily="34" charset="0"/>
            </a:endParaRPr>
          </a:p>
          <a:p>
            <a:pPr marL="594360" lvl="1" algn="just">
              <a:lnSpc>
                <a:spcPct val="130000"/>
              </a:lnSpc>
              <a:spcBef>
                <a:spcPts val="0"/>
              </a:spcBef>
              <a:spcAft>
                <a:spcPts val="0"/>
              </a:spcAft>
              <a:buFont typeface="Arial" pitchFamily="34" charset="0"/>
              <a:buChar char="•"/>
              <a:defRPr/>
            </a:pPr>
            <a:r>
              <a:rPr lang="en-US" sz="2000" dirty="0" err="1">
                <a:latin typeface="Arial" pitchFamily="34" charset="0"/>
                <a:cs typeface="Arial" pitchFamily="34" charset="0"/>
              </a:rPr>
              <a:t>Giờ</a:t>
            </a:r>
            <a:r>
              <a:rPr lang="en-US" sz="2000" dirty="0">
                <a:latin typeface="Arial" pitchFamily="34" charset="0"/>
                <a:cs typeface="Arial" pitchFamily="34" charset="0"/>
              </a:rPr>
              <a:t> </a:t>
            </a:r>
            <a:r>
              <a:rPr lang="en-US" sz="2000" dirty="0" err="1">
                <a:latin typeface="Arial" pitchFamily="34" charset="0"/>
                <a:cs typeface="Arial" pitchFamily="34" charset="0"/>
              </a:rPr>
              <a:t>bài</a:t>
            </a:r>
            <a:r>
              <a:rPr lang="en-US" sz="2000" dirty="0">
                <a:latin typeface="Arial" pitchFamily="34" charset="0"/>
                <a:cs typeface="Arial" pitchFamily="34" charset="0"/>
              </a:rPr>
              <a:t> </a:t>
            </a:r>
            <a:r>
              <a:rPr lang="en-US" sz="2000" dirty="0" err="1">
                <a:latin typeface="Arial" pitchFamily="34" charset="0"/>
                <a:cs typeface="Arial" pitchFamily="34" charset="0"/>
              </a:rPr>
              <a:t>tập</a:t>
            </a:r>
            <a:r>
              <a:rPr lang="en-US" sz="2000" dirty="0">
                <a:latin typeface="Arial" pitchFamily="34" charset="0"/>
                <a:cs typeface="Arial" pitchFamily="34" charset="0"/>
              </a:rPr>
              <a:t>, </a:t>
            </a:r>
            <a:r>
              <a:rPr lang="en-US" sz="2000" dirty="0" err="1">
                <a:latin typeface="Arial" pitchFamily="34" charset="0"/>
                <a:cs typeface="Arial" pitchFamily="34" charset="0"/>
              </a:rPr>
              <a:t>thảo</a:t>
            </a:r>
            <a:r>
              <a:rPr lang="en-US" sz="2000" dirty="0">
                <a:latin typeface="Arial" pitchFamily="34" charset="0"/>
                <a:cs typeface="Arial" pitchFamily="34" charset="0"/>
              </a:rPr>
              <a:t> </a:t>
            </a:r>
            <a:r>
              <a:rPr lang="en-US" sz="2000" dirty="0" err="1">
                <a:latin typeface="Arial" pitchFamily="34" charset="0"/>
                <a:cs typeface="Arial" pitchFamily="34" charset="0"/>
              </a:rPr>
              <a:t>luận</a:t>
            </a:r>
            <a:r>
              <a:rPr lang="en-US" sz="2000" dirty="0">
                <a:latin typeface="Arial" pitchFamily="34" charset="0"/>
                <a:cs typeface="Arial" pitchFamily="34" charset="0"/>
              </a:rPr>
              <a:t>: 30 </a:t>
            </a:r>
            <a:r>
              <a:rPr lang="en-US" sz="2000" dirty="0" err="1">
                <a:latin typeface="Arial" pitchFamily="34" charset="0"/>
                <a:cs typeface="Arial" pitchFamily="34" charset="0"/>
              </a:rPr>
              <a:t>tiết</a:t>
            </a:r>
            <a:r>
              <a:rPr lang="en-US" sz="2000" dirty="0">
                <a:latin typeface="Arial" pitchFamily="34" charset="0"/>
                <a:cs typeface="Arial" pitchFamily="34" charset="0"/>
              </a:rPr>
              <a:t> (04 </a:t>
            </a:r>
            <a:r>
              <a:rPr lang="en-US" sz="2000" dirty="0" err="1">
                <a:latin typeface="Arial" panose="020B0604020202020204" pitchFamily="34" charset="0"/>
                <a:cs typeface="Arial" panose="020B0604020202020204" pitchFamily="34" charset="0"/>
              </a:rPr>
              <a:t>Bài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thành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01Bài </a:t>
            </a:r>
            <a:r>
              <a:rPr lang="en-US" sz="2000" dirty="0" err="1">
                <a:latin typeface="Arial" panose="020B0604020202020204" pitchFamily="34" charset="0"/>
                <a:cs typeface="Arial" panose="020B0604020202020204" pitchFamily="34" charset="0"/>
              </a:rPr>
              <a:t>tập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lớn</a:t>
            </a:r>
            <a:r>
              <a:rPr lang="en-US" sz="2000" dirty="0">
                <a:latin typeface="Arial" panose="020B0604020202020204" pitchFamily="34" charset="0"/>
                <a:cs typeface="Arial" panose="020B0604020202020204" pitchFamily="34" charset="0"/>
              </a:rPr>
              <a:t>)</a:t>
            </a:r>
          </a:p>
          <a:p>
            <a:pPr marL="0" indent="0" algn="just">
              <a:lnSpc>
                <a:spcPct val="130000"/>
              </a:lnSpc>
              <a:spcBef>
                <a:spcPts val="0"/>
              </a:spcBef>
              <a:spcAft>
                <a:spcPts val="0"/>
              </a:spcAft>
              <a:buNone/>
              <a:defRPr/>
            </a:pPr>
            <a:r>
              <a:rPr lang="en-US" sz="2000" b="1" dirty="0" err="1">
                <a:latin typeface="Arial" pitchFamily="34" charset="0"/>
                <a:cs typeface="Arial" pitchFamily="34" charset="0"/>
              </a:rPr>
              <a:t>Mô</a:t>
            </a:r>
            <a:r>
              <a:rPr lang="en-US" sz="2000" b="1" dirty="0">
                <a:latin typeface="Arial" pitchFamily="34" charset="0"/>
                <a:cs typeface="Arial" pitchFamily="34" charset="0"/>
              </a:rPr>
              <a:t> </a:t>
            </a:r>
            <a:r>
              <a:rPr lang="en-US" sz="2000" b="1" dirty="0" err="1">
                <a:latin typeface="Arial" pitchFamily="34" charset="0"/>
                <a:cs typeface="Arial" pitchFamily="34" charset="0"/>
              </a:rPr>
              <a:t>tả</a:t>
            </a:r>
            <a:r>
              <a:rPr lang="en-US" sz="2000" b="1" dirty="0">
                <a:latin typeface="Arial" pitchFamily="34" charset="0"/>
                <a:cs typeface="Arial" pitchFamily="34" charset="0"/>
              </a:rPr>
              <a:t> </a:t>
            </a:r>
            <a:r>
              <a:rPr lang="en-US" sz="2000" b="1" dirty="0" err="1">
                <a:latin typeface="Arial" pitchFamily="34" charset="0"/>
                <a:cs typeface="Arial" pitchFamily="34" charset="0"/>
              </a:rPr>
              <a:t>học</a:t>
            </a:r>
            <a:r>
              <a:rPr lang="en-US" sz="2000" b="1" dirty="0">
                <a:latin typeface="Arial" pitchFamily="34" charset="0"/>
                <a:cs typeface="Arial" pitchFamily="34" charset="0"/>
              </a:rPr>
              <a:t> </a:t>
            </a:r>
            <a:r>
              <a:rPr lang="en-US" sz="2000" b="1" dirty="0" err="1">
                <a:latin typeface="Arial" pitchFamily="34" charset="0"/>
                <a:cs typeface="Arial" pitchFamily="34" charset="0"/>
              </a:rPr>
              <a:t>phần</a:t>
            </a:r>
            <a:r>
              <a:rPr lang="en-US" sz="2000" b="1" dirty="0">
                <a:latin typeface="Arial" pitchFamily="34" charset="0"/>
                <a:cs typeface="Arial" pitchFamily="34" charset="0"/>
              </a:rPr>
              <a:t>: </a:t>
            </a:r>
            <a:endParaRPr lang="en-US" sz="2000" dirty="0">
              <a:latin typeface="Arial" pitchFamily="34" charset="0"/>
              <a:cs typeface="Arial" pitchFamily="34" charset="0"/>
            </a:endParaRPr>
          </a:p>
          <a:p>
            <a:pPr algn="just">
              <a:lnSpc>
                <a:spcPct val="130000"/>
              </a:lnSpc>
              <a:spcBef>
                <a:spcPts val="0"/>
              </a:spcBef>
              <a:spcAft>
                <a:spcPts val="0"/>
              </a:spcAft>
            </a:pPr>
            <a:r>
              <a:rPr lang="vi-VN" sz="2000" dirty="0">
                <a:latin typeface="Arial" panose="020B0604020202020204" pitchFamily="34" charset="0"/>
                <a:cs typeface="Arial" panose="020B0604020202020204" pitchFamily="34" charset="0"/>
              </a:rPr>
              <a:t>C</a:t>
            </a:r>
            <a:r>
              <a:rPr lang="en-US" sz="2000" dirty="0" err="1">
                <a:latin typeface="Arial" panose="020B0604020202020204" pitchFamily="34" charset="0"/>
                <a:cs typeface="Arial" panose="020B0604020202020204" pitchFamily="34" charset="0"/>
              </a:rPr>
              <a:t>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người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học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những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thức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với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một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phẩm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mỹ</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yếu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nguyên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tắc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bố</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cục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hồ</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endParaRPr lang="vi-VN" sz="2000" dirty="0">
              <a:latin typeface="Arial" panose="020B0604020202020204" pitchFamily="34" charset="0"/>
              <a:cs typeface="Arial" panose="020B0604020202020204" pitchFamily="34" charset="0"/>
            </a:endParaRPr>
          </a:p>
          <a:p>
            <a:pPr algn="just">
              <a:lnSpc>
                <a:spcPct val="130000"/>
              </a:lnSpc>
              <a:spcBef>
                <a:spcPts val="0"/>
              </a:spcBef>
              <a:spcAft>
                <a:spcPts val="0"/>
              </a:spcAft>
            </a:pPr>
            <a:r>
              <a:rPr lang="vi-VN" sz="2000" dirty="0">
                <a:latin typeface="Arial" panose="020B0604020202020204" pitchFamily="34" charset="0"/>
                <a:cs typeface="Arial" panose="020B0604020202020204" pitchFamily="34" charset="0"/>
              </a:rPr>
              <a:t>K</a:t>
            </a:r>
            <a:r>
              <a:rPr lang="en-US" sz="2000" dirty="0">
                <a:latin typeface="Arial" panose="020B0604020202020204" pitchFamily="34" charset="0"/>
                <a:cs typeface="Arial" panose="020B0604020202020204" pitchFamily="34" charset="0"/>
              </a:rPr>
              <a:t>ỹ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vận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hiểu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biết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cứu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tổng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hợp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đánh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giá</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về</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giải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cải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tiến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phát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triển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kế</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mỹ</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phẩm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sản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xuất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nghiệp</a:t>
            </a:r>
            <a:r>
              <a:rPr lang="en-US" sz="2000" dirty="0">
                <a:latin typeface="Arial" panose="020B0604020202020204" pitchFamily="34" charset="0"/>
                <a:cs typeface="Arial" panose="020B0604020202020204" pitchFamily="34" charset="0"/>
              </a:rPr>
              <a:t>.</a:t>
            </a:r>
          </a:p>
          <a:p>
            <a:pPr algn="just">
              <a:lnSpc>
                <a:spcPct val="130000"/>
              </a:lnSpc>
              <a:spcBef>
                <a:spcPts val="0"/>
              </a:spcBef>
              <a:spcAft>
                <a:spcPts val="0"/>
              </a:spcAft>
            </a:pPr>
            <a:r>
              <a:rPr lang="vi-VN" sz="2000" dirty="0">
                <a:latin typeface="Arial" panose="020B0604020202020204" pitchFamily="34" charset="0"/>
                <a:cs typeface="Arial" panose="020B0604020202020204" pitchFamily="34" charset="0"/>
              </a:rPr>
              <a:t>C</a:t>
            </a:r>
            <a:r>
              <a:rPr lang="en-US" sz="2000" dirty="0" err="1">
                <a:latin typeface="Arial" panose="020B0604020202020204" pitchFamily="34" charset="0"/>
                <a:cs typeface="Arial" panose="020B0604020202020204" pitchFamily="34" charset="0"/>
              </a:rPr>
              <a:t>ung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cấp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cho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sinh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viên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các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kỹ</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nhóm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thuyết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trình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và</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thái</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cần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thiết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để</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làm</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việc</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trong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công</a:t>
            </a:r>
            <a:r>
              <a:rPr lang="en-US" sz="2000" dirty="0">
                <a:latin typeface="Arial" panose="020B0604020202020204" pitchFamily="34" charset="0"/>
                <a:cs typeface="Arial" panose="020B0604020202020204" pitchFamily="34" charset="0"/>
              </a:rPr>
              <a:t> ty </a:t>
            </a:r>
            <a:r>
              <a:rPr lang="en-US" sz="2000" dirty="0" err="1">
                <a:latin typeface="Arial" panose="020B0604020202020204" pitchFamily="34" charset="0"/>
                <a:cs typeface="Arial" panose="020B0604020202020204" pitchFamily="34" charset="0"/>
              </a:rPr>
              <a:t>sau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này</a:t>
            </a:r>
            <a:r>
              <a:rPr lang="en-US" sz="2000" dirty="0">
                <a:latin typeface="Arial" panose="020B0604020202020204" pitchFamily="34" charset="0"/>
                <a:cs typeface="Arial" panose="020B0604020202020204" pitchFamily="34" charset="0"/>
              </a:rPr>
              <a:t>.</a:t>
            </a:r>
          </a:p>
          <a:p>
            <a:pPr algn="just">
              <a:lnSpc>
                <a:spcPct val="130000"/>
              </a:lnSpc>
              <a:spcBef>
                <a:spcPts val="0"/>
              </a:spcBef>
              <a:spcAft>
                <a:spcPts val="0"/>
              </a:spcAft>
              <a:buFont typeface="Arial" pitchFamily="34" charset="0"/>
              <a:buChar char="•"/>
              <a:defRPr/>
            </a:pP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30590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7372" y="1182590"/>
            <a:ext cx="4370107" cy="553998"/>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Quy trình tư duy thiết kế</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4" name="Rectangle 3"/>
          <p:cNvSpPr/>
          <p:nvPr/>
        </p:nvSpPr>
        <p:spPr>
          <a:xfrm>
            <a:off x="-525813" y="641710"/>
            <a:ext cx="5636479" cy="646331"/>
          </a:xfrm>
          <a:prstGeom prst="rect">
            <a:avLst/>
          </a:prstGeom>
        </p:spPr>
        <p:txBody>
          <a:bodyPr wrap="none">
            <a:spAutoFit/>
          </a:bodyPr>
          <a:lstStyle/>
          <a:p>
            <a:pPr lvl="2">
              <a:lnSpc>
                <a:spcPct val="150000"/>
              </a:lnSpc>
              <a:spcAft>
                <a:spcPts val="0"/>
              </a:spcAft>
            </a:pP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1.1.3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t</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ư</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duy</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thiết</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kế</a:t>
            </a:r>
            <a:endParaRPr lang="en-US" sz="24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pic>
        <p:nvPicPr>
          <p:cNvPr id="8" name="Picture 2" descr="Káº¿t quáº£ hÃ¬nh áº£nh cho service design thinking approach">
            <a:extLst>
              <a:ext uri="{FF2B5EF4-FFF2-40B4-BE49-F238E27FC236}">
                <a16:creationId xmlns:a16="http://schemas.microsoft.com/office/drawing/2014/main" id="{4A4ABD67-22D7-4AFB-94F0-127A85B371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789" y="2277468"/>
            <a:ext cx="10087431" cy="33348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46578" y="-2159"/>
            <a:ext cx="10654144" cy="492443"/>
          </a:xfrm>
          <a:prstGeom prst="rect">
            <a:avLst/>
          </a:prstGeom>
        </p:spPr>
        <p:txBody>
          <a:bodyPr wrap="square">
            <a:spAutoFit/>
          </a:bodyPr>
          <a:lstStyle/>
          <a:p>
            <a:r>
              <a:rPr lang="vi-VN" sz="2600" b="1" dirty="0">
                <a:latin typeface="Arial" panose="020B0604020202020204" pitchFamily="34" charset="0"/>
                <a:cs typeface="Arial" panose="020B0604020202020204" pitchFamily="34" charset="0"/>
              </a:rPr>
              <a:t>1.1 </a:t>
            </a:r>
            <a:r>
              <a:rPr lang="en-US" sz="2600" b="1" dirty="0" err="1">
                <a:latin typeface="Arial" panose="020B0604020202020204" pitchFamily="34" charset="0"/>
                <a:cs typeface="Arial" panose="020B0604020202020204" pitchFamily="34" charset="0"/>
              </a:rPr>
              <a:t>Khái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niệm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về</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vi-VN" sz="2600" b="1" dirty="0">
                <a:latin typeface="Arial" panose="020B0604020202020204" pitchFamily="34" charset="0"/>
                <a:cs typeface="Arial" panose="020B0604020202020204" pitchFamily="34" charset="0"/>
              </a:rPr>
              <a:t>t</a:t>
            </a:r>
            <a:r>
              <a:rPr lang="en-US" sz="2600" b="1" dirty="0" err="1">
                <a:latin typeface="Arial" panose="020B0604020202020204" pitchFamily="34" charset="0"/>
                <a:cs typeface="Arial" panose="020B0604020202020204" pitchFamily="34" charset="0"/>
              </a:rPr>
              <a: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và</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tư</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duy</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a:t>
            </a:r>
            <a:endParaRPr lang="vi-VN"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2929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0327" y="889547"/>
            <a:ext cx="4560864" cy="646331"/>
          </a:xfrm>
          <a:prstGeom prst="rect">
            <a:avLst/>
          </a:prstGeom>
        </p:spPr>
        <p:txBody>
          <a:bodyPr wrap="none">
            <a:spAutoFit/>
          </a:bodyPr>
          <a:lstStyle/>
          <a:p>
            <a:pPr lvl="2">
              <a:lnSpc>
                <a:spcPct val="150000"/>
              </a:lnSpc>
              <a:spcAft>
                <a:spcPts val="0"/>
              </a:spcAft>
            </a:pP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1.</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2</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1</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Thiết</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kế</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s</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6" name="Rectangle 5"/>
          <p:cNvSpPr/>
          <p:nvPr/>
        </p:nvSpPr>
        <p:spPr>
          <a:xfrm>
            <a:off x="433752" y="1693986"/>
            <a:ext cx="11659773" cy="3970318"/>
          </a:xfrm>
          <a:prstGeom prst="rect">
            <a:avLst/>
          </a:prstGeom>
        </p:spPr>
        <p:txBody>
          <a:bodyPr wrap="square">
            <a:spAutoFit/>
          </a:bodyPr>
          <a:lstStyle/>
          <a:p>
            <a:pPr marL="342900" indent="-342900" defTabSz="914400" eaLnBrk="0" fontAlgn="base" hangingPunct="0">
              <a:lnSpc>
                <a:spcPct val="150000"/>
              </a:lnSpc>
              <a:spcBef>
                <a:spcPct val="0"/>
              </a:spcBef>
              <a:spcAft>
                <a:spcPct val="0"/>
              </a:spcAft>
              <a:buFont typeface="Wingdings" panose="05000000000000000000" pitchFamily="2" charset="2"/>
              <a:buChar char="§"/>
            </a:pPr>
            <a:r>
              <a:rPr lang="en-US" sz="2400" dirty="0" err="1">
                <a:solidFill>
                  <a:schemeClr val="accent1">
                    <a:lumMod val="75000"/>
                  </a:schemeClr>
                </a:solidFill>
                <a:latin typeface="Times" pitchFamily="34" charset="0"/>
              </a:rPr>
              <a:t>Quyết</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định</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diện</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mạo</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và</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tăng</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giá</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trị</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của</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sản</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phẩm</a:t>
            </a:r>
            <a:endParaRPr lang="en-US" sz="2400" dirty="0">
              <a:solidFill>
                <a:schemeClr val="accent1">
                  <a:lumMod val="75000"/>
                </a:schemeClr>
              </a:solidFill>
              <a:latin typeface="Times" pitchFamily="34" charset="0"/>
            </a:endParaRPr>
          </a:p>
          <a:p>
            <a:pPr marL="342900" indent="-342900" defTabSz="914400" eaLnBrk="0" fontAlgn="base" hangingPunct="0">
              <a:lnSpc>
                <a:spcPct val="150000"/>
              </a:lnSpc>
              <a:spcBef>
                <a:spcPct val="0"/>
              </a:spcBef>
              <a:spcAft>
                <a:spcPct val="0"/>
              </a:spcAft>
              <a:buFont typeface="Wingdings" panose="05000000000000000000" pitchFamily="2" charset="2"/>
              <a:buChar char="§"/>
            </a:pPr>
            <a:r>
              <a:rPr lang="en-US" sz="2400" dirty="0" err="1">
                <a:solidFill>
                  <a:schemeClr val="accent1">
                    <a:lumMod val="75000"/>
                  </a:schemeClr>
                </a:solidFill>
                <a:latin typeface="Times" pitchFamily="34" charset="0"/>
              </a:rPr>
              <a:t>Nâng</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cao</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khả</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năng</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tiếp</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cận</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thị</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trường</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của</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sản</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phẩm</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theo</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thị</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hiếu</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thẩm</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mỹ</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người</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sử</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dụng</a:t>
            </a:r>
            <a:endParaRPr lang="en-US" sz="2400" dirty="0">
              <a:solidFill>
                <a:schemeClr val="accent1">
                  <a:lumMod val="75000"/>
                </a:schemeClr>
              </a:solidFill>
              <a:latin typeface="Times" pitchFamily="34" charset="0"/>
            </a:endParaRPr>
          </a:p>
          <a:p>
            <a:pPr marL="342900" indent="-342900" defTabSz="914400" eaLnBrk="0" fontAlgn="base" hangingPunct="0">
              <a:lnSpc>
                <a:spcPct val="150000"/>
              </a:lnSpc>
              <a:spcBef>
                <a:spcPct val="0"/>
              </a:spcBef>
              <a:spcAft>
                <a:spcPct val="0"/>
              </a:spcAft>
              <a:buFont typeface="Wingdings" panose="05000000000000000000" pitchFamily="2" charset="2"/>
              <a:buChar char="§"/>
            </a:pPr>
            <a:r>
              <a:rPr lang="en-US" sz="2400" dirty="0" err="1">
                <a:solidFill>
                  <a:schemeClr val="accent1">
                    <a:lumMod val="75000"/>
                  </a:schemeClr>
                </a:solidFill>
                <a:latin typeface="Times" pitchFamily="34" charset="0"/>
              </a:rPr>
              <a:t>Nâng</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cao</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tính</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cạnh</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tranh</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cho</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doanh</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nghiệp</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nói</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chung</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và</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sản</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phẩm</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nói</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riêng</a:t>
            </a:r>
            <a:r>
              <a:rPr lang="en-US" sz="2400" dirty="0">
                <a:solidFill>
                  <a:schemeClr val="accent1">
                    <a:lumMod val="75000"/>
                  </a:schemeClr>
                </a:solidFill>
                <a:latin typeface="Times" pitchFamily="34" charset="0"/>
              </a:rPr>
              <a:t>.</a:t>
            </a:r>
          </a:p>
          <a:p>
            <a:pPr marL="342900" indent="-342900" defTabSz="914400" eaLnBrk="0" fontAlgn="base" hangingPunct="0">
              <a:lnSpc>
                <a:spcPct val="150000"/>
              </a:lnSpc>
              <a:spcBef>
                <a:spcPct val="0"/>
              </a:spcBef>
              <a:spcAft>
                <a:spcPct val="0"/>
              </a:spcAft>
              <a:buFont typeface="Wingdings" panose="05000000000000000000" pitchFamily="2" charset="2"/>
              <a:buChar char="§"/>
            </a:pP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Góp</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phần</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tạo</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ra</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biểu</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tượng</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và</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bản</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sắc</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cho</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doanh</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nghiệp</a:t>
            </a:r>
            <a:endParaRPr lang="en-US" sz="2400" dirty="0">
              <a:solidFill>
                <a:schemeClr val="accent1">
                  <a:lumMod val="75000"/>
                </a:schemeClr>
              </a:solidFill>
              <a:latin typeface="Times" pitchFamily="34" charset="0"/>
            </a:endParaRPr>
          </a:p>
          <a:p>
            <a:pPr marL="342900" indent="-342900" defTabSz="914400" eaLnBrk="0" fontAlgn="base" hangingPunct="0">
              <a:lnSpc>
                <a:spcPct val="150000"/>
              </a:lnSpc>
              <a:spcBef>
                <a:spcPct val="0"/>
              </a:spcBef>
              <a:spcAft>
                <a:spcPct val="0"/>
              </a:spcAft>
              <a:buFont typeface="Wingdings" panose="05000000000000000000" pitchFamily="2" charset="2"/>
              <a:buChar char="§"/>
            </a:pP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Quyết</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định</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sự</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thành</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bại</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của</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doanh</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nghiệp</a:t>
            </a:r>
            <a:endParaRPr lang="en-US" sz="2400" dirty="0">
              <a:solidFill>
                <a:schemeClr val="accent1">
                  <a:lumMod val="75000"/>
                </a:schemeClr>
              </a:solidFill>
              <a:latin typeface="Times" pitchFamily="34" charset="0"/>
            </a:endParaRPr>
          </a:p>
          <a:p>
            <a:pPr marL="342900" indent="-342900" defTabSz="914400" eaLnBrk="0" fontAlgn="base" hangingPunct="0">
              <a:lnSpc>
                <a:spcPct val="150000"/>
              </a:lnSpc>
              <a:spcBef>
                <a:spcPct val="0"/>
              </a:spcBef>
              <a:spcAft>
                <a:spcPct val="0"/>
              </a:spcAft>
              <a:buFont typeface="Wingdings" panose="05000000000000000000" pitchFamily="2" charset="2"/>
              <a:buChar char="§"/>
            </a:pPr>
            <a:r>
              <a:rPr lang="en-US" sz="2400" dirty="0" err="1">
                <a:solidFill>
                  <a:schemeClr val="accent1">
                    <a:lumMod val="75000"/>
                  </a:schemeClr>
                </a:solidFill>
                <a:latin typeface="Times" pitchFamily="34" charset="0"/>
              </a:rPr>
              <a:t>Khai</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thác</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và</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thúc</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đẩy</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sự</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phát</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triển</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của</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công</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nghệ</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sản</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xuất</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và</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công</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nghệ</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vật</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liệu</a:t>
            </a:r>
            <a:r>
              <a:rPr lang="en-US" sz="2400" dirty="0">
                <a:solidFill>
                  <a:schemeClr val="accent1">
                    <a:lumMod val="75000"/>
                  </a:schemeClr>
                </a:solidFill>
                <a:latin typeface="Times" pitchFamily="34" charset="0"/>
              </a:rPr>
              <a:t> </a:t>
            </a:r>
            <a:r>
              <a:rPr lang="en-US" sz="2400" dirty="0" err="1">
                <a:solidFill>
                  <a:schemeClr val="accent1">
                    <a:lumMod val="75000"/>
                  </a:schemeClr>
                </a:solidFill>
                <a:latin typeface="Times" pitchFamily="34" charset="0"/>
              </a:rPr>
              <a:t>mới</a:t>
            </a:r>
            <a:r>
              <a:rPr lang="en-US" sz="2400" dirty="0">
                <a:solidFill>
                  <a:schemeClr val="accent1">
                    <a:lumMod val="75000"/>
                  </a:schemeClr>
                </a:solidFill>
                <a:latin typeface="Times" pitchFamily="34" charset="0"/>
              </a:rPr>
              <a:t>.</a:t>
            </a:r>
          </a:p>
          <a:p>
            <a:pPr marL="342900" indent="-342900" defTabSz="914400" eaLnBrk="0" fontAlgn="base" hangingPunct="0">
              <a:lnSpc>
                <a:spcPct val="150000"/>
              </a:lnSpc>
              <a:spcBef>
                <a:spcPct val="0"/>
              </a:spcBef>
              <a:spcAft>
                <a:spcPct val="0"/>
              </a:spcAft>
              <a:buFont typeface="Wingdings" panose="05000000000000000000" pitchFamily="2" charset="2"/>
              <a:buChar char="§"/>
            </a:pPr>
            <a:endParaRPr lang="en-US" sz="2400" b="1" dirty="0">
              <a:solidFill>
                <a:schemeClr val="accent1">
                  <a:lumMod val="75000"/>
                </a:schemeClr>
              </a:solidFill>
              <a:latin typeface="Arial" panose="020B0604020202020204" pitchFamily="34" charset="0"/>
            </a:endParaRPr>
          </a:p>
        </p:txBody>
      </p:sp>
      <p:sp>
        <p:nvSpPr>
          <p:cNvPr id="8" name="Rectangle 7"/>
          <p:cNvSpPr/>
          <p:nvPr/>
        </p:nvSpPr>
        <p:spPr>
          <a:xfrm>
            <a:off x="304375" y="31418"/>
            <a:ext cx="10654144" cy="446276"/>
          </a:xfrm>
          <a:prstGeom prst="rect">
            <a:avLst/>
          </a:prstGeom>
        </p:spPr>
        <p:txBody>
          <a:bodyPr wrap="square">
            <a:spAutoFit/>
          </a:bodyPr>
          <a:lstStyle/>
          <a:p>
            <a:r>
              <a:rPr lang="vi-VN" sz="2300" b="1" dirty="0">
                <a:solidFill>
                  <a:srgbClr val="1A3260"/>
                </a:solidFill>
                <a:latin typeface="Arial" panose="020B0604020202020204" pitchFamily="34" charset="0"/>
                <a:cs typeface="Arial" panose="020B0604020202020204" pitchFamily="34" charset="0"/>
              </a:rPr>
              <a:t>1.</a:t>
            </a:r>
            <a:r>
              <a:rPr lang="en-US" sz="2300" b="1" dirty="0">
                <a:solidFill>
                  <a:srgbClr val="1A3260"/>
                </a:solidFill>
                <a:latin typeface="Arial" panose="020B0604020202020204" pitchFamily="34" charset="0"/>
                <a:cs typeface="Arial" panose="020B0604020202020204" pitchFamily="34" charset="0"/>
              </a:rPr>
              <a:t>2</a:t>
            </a:r>
            <a:r>
              <a:rPr lang="vi-VN"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Vai</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trò</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của</a:t>
            </a:r>
            <a:r>
              <a:rPr lang="en-US" sz="2300" b="1" dirty="0">
                <a:solidFill>
                  <a:srgbClr val="1A3260"/>
                </a:solidFill>
                <a:latin typeface="Arial" panose="020B0604020202020204" pitchFamily="34" charset="0"/>
                <a:cs typeface="Arial" panose="020B0604020202020204" pitchFamily="34" charset="0"/>
              </a:rPr>
              <a:t> </a:t>
            </a:r>
            <a:r>
              <a:rPr lang="vi-VN" sz="2300" b="1" dirty="0">
                <a:solidFill>
                  <a:srgbClr val="1A3260"/>
                </a:solidFill>
                <a:latin typeface="Arial" panose="020B0604020202020204" pitchFamily="34" charset="0"/>
                <a:cs typeface="Arial" panose="020B0604020202020204" pitchFamily="34" charset="0"/>
              </a:rPr>
              <a:t>t</a:t>
            </a:r>
            <a:r>
              <a:rPr lang="en-US" sz="2300" b="1" dirty="0" err="1">
                <a:solidFill>
                  <a:srgbClr val="1A3260"/>
                </a:solidFill>
                <a:latin typeface="Arial" panose="020B0604020202020204" pitchFamily="34" charset="0"/>
                <a:cs typeface="Arial" panose="020B0604020202020204" pitchFamily="34" charset="0"/>
              </a:rPr>
              <a:t>hiết</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kế</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sản</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phẩm</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và</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tư</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duy</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thiết</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kế</a:t>
            </a:r>
            <a:r>
              <a:rPr lang="en-US" sz="2300" b="1" dirty="0">
                <a:solidFill>
                  <a:srgbClr val="1A3260"/>
                </a:solidFill>
                <a:latin typeface="Arial" panose="020B0604020202020204" pitchFamily="34" charset="0"/>
                <a:cs typeface="Arial" panose="020B0604020202020204" pitchFamily="34" charset="0"/>
              </a:rPr>
              <a:t>.</a:t>
            </a:r>
            <a:endParaRPr lang="vi-VN" sz="2300" b="1" dirty="0">
              <a:solidFill>
                <a:srgbClr val="1A32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08365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40327" y="600824"/>
            <a:ext cx="4986301" cy="646331"/>
          </a:xfrm>
          <a:prstGeom prst="rect">
            <a:avLst/>
          </a:prstGeom>
        </p:spPr>
        <p:txBody>
          <a:bodyPr wrap="none">
            <a:spAutoFit/>
          </a:bodyPr>
          <a:lstStyle/>
          <a:p>
            <a:pPr lvl="2">
              <a:lnSpc>
                <a:spcPct val="150000"/>
              </a:lnSpc>
              <a:spcAft>
                <a:spcPts val="0"/>
              </a:spcAft>
            </a:pP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1.2.</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2</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 Vai trò tư</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duy</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thiết</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kế</a:t>
            </a:r>
            <a:endParaRPr lang="en-US" sz="24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4" name="Rectangle 3"/>
          <p:cNvSpPr/>
          <p:nvPr/>
        </p:nvSpPr>
        <p:spPr>
          <a:xfrm>
            <a:off x="390567" y="2903993"/>
            <a:ext cx="11385965" cy="1938992"/>
          </a:xfrm>
          <a:prstGeom prst="rect">
            <a:avLst/>
          </a:prstGeom>
        </p:spPr>
        <p:txBody>
          <a:bodyPr wrap="square">
            <a:spAutoFit/>
          </a:bodyPr>
          <a:lstStyle/>
          <a:p>
            <a:pPr marL="342900" indent="-342900" algn="just">
              <a:lnSpc>
                <a:spcPct val="150000"/>
              </a:lnSpc>
              <a:spcBef>
                <a:spcPts val="600"/>
              </a:spcBef>
              <a:spcAft>
                <a:spcPts val="300"/>
              </a:spcAft>
              <a:buFont typeface="Wingdings" panose="05000000000000000000" pitchFamily="2" charset="2"/>
              <a:buChar char="§"/>
            </a:pPr>
            <a:r>
              <a:rPr lang="vi-VN" sz="2000" b="1" i="1" dirty="0">
                <a:solidFill>
                  <a:schemeClr val="accent1">
                    <a:lumMod val="75000"/>
                  </a:schemeClr>
                </a:solidFill>
                <a:ea typeface="SimSun" panose="02010600030101010101" pitchFamily="2" charset="-122"/>
                <a:cs typeface="Arial" panose="020B0604020202020204" pitchFamily="34" charset="0"/>
              </a:rPr>
              <a:t>Tư duy Thiết kế có thể được ứng dụng trong mọi lĩnh vực. </a:t>
            </a:r>
            <a:r>
              <a:rPr lang="vi-VN" sz="2000" dirty="0">
                <a:solidFill>
                  <a:schemeClr val="accent1">
                    <a:lumMod val="75000"/>
                  </a:schemeClr>
                </a:solidFill>
                <a:ea typeface="SimSun" panose="02010600030101010101" pitchFamily="2" charset="-122"/>
                <a:cs typeface="Arial" panose="020B0604020202020204" pitchFamily="34" charset="0"/>
              </a:rPr>
              <a:t>Khi việc nhìn thấu suốt vấn đề, sự đồng cảm và sức sáng tạo có thể đưa đến giá trị to lớn cho tất cả những người có liên quan, thiết kế đã không còn là một công việc cụ thể thông thường mà được trìu tượng hóa thành một tư duy.</a:t>
            </a:r>
            <a:endPar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18" name="Rectangle 17"/>
          <p:cNvSpPr/>
          <p:nvPr/>
        </p:nvSpPr>
        <p:spPr>
          <a:xfrm>
            <a:off x="390568" y="1575000"/>
            <a:ext cx="11385965" cy="1015663"/>
          </a:xfrm>
          <a:prstGeom prst="rect">
            <a:avLst/>
          </a:prstGeom>
        </p:spPr>
        <p:txBody>
          <a:bodyPr wrap="square">
            <a:spAutoFit/>
          </a:bodyPr>
          <a:lstStyle/>
          <a:p>
            <a:pPr marL="342900" lvl="0" indent="-342900" algn="just" fontAlgn="base">
              <a:lnSpc>
                <a:spcPct val="150000"/>
              </a:lnSpc>
              <a:spcAft>
                <a:spcPts val="0"/>
              </a:spcAft>
              <a:buFont typeface="Wingdings" panose="05000000000000000000" pitchFamily="2" charset="2"/>
              <a:buChar char="§"/>
            </a:pPr>
            <a:r>
              <a:rPr lang="vi-VN" sz="2000" dirty="0">
                <a:solidFill>
                  <a:schemeClr val="accent1">
                    <a:lumMod val="75000"/>
                  </a:schemeClr>
                </a:solidFill>
                <a:ea typeface="Calibri" panose="020F0502020204030204" pitchFamily="34" charset="0"/>
              </a:rPr>
              <a:t>Tư duy thiết kế là một lĩnh vực đặc biệt, khai thác chuyên sâu những phương pháp tư duy &amp; sáng tạo ứng dụng trong quá trình thiết kế.</a:t>
            </a:r>
            <a:endParaRPr lang="en-US" sz="2000" dirty="0">
              <a:solidFill>
                <a:schemeClr val="accent1">
                  <a:lumMod val="75000"/>
                </a:schemeClr>
              </a:solidFill>
              <a:ea typeface="Calibri" panose="020F0502020204030204" pitchFamily="34" charset="0"/>
            </a:endParaRPr>
          </a:p>
        </p:txBody>
      </p:sp>
      <p:sp>
        <p:nvSpPr>
          <p:cNvPr id="7" name="Rectangle 6"/>
          <p:cNvSpPr/>
          <p:nvPr/>
        </p:nvSpPr>
        <p:spPr>
          <a:xfrm>
            <a:off x="304375" y="31418"/>
            <a:ext cx="10654144" cy="446276"/>
          </a:xfrm>
          <a:prstGeom prst="rect">
            <a:avLst/>
          </a:prstGeom>
        </p:spPr>
        <p:txBody>
          <a:bodyPr wrap="square">
            <a:spAutoFit/>
          </a:bodyPr>
          <a:lstStyle/>
          <a:p>
            <a:r>
              <a:rPr lang="vi-VN" sz="2300" b="1" dirty="0">
                <a:solidFill>
                  <a:srgbClr val="1A3260"/>
                </a:solidFill>
                <a:latin typeface="Arial" panose="020B0604020202020204" pitchFamily="34" charset="0"/>
                <a:cs typeface="Arial" panose="020B0604020202020204" pitchFamily="34" charset="0"/>
              </a:rPr>
              <a:t>1.</a:t>
            </a:r>
            <a:r>
              <a:rPr lang="en-US" sz="2300" b="1" dirty="0">
                <a:solidFill>
                  <a:srgbClr val="1A3260"/>
                </a:solidFill>
                <a:latin typeface="Arial" panose="020B0604020202020204" pitchFamily="34" charset="0"/>
                <a:cs typeface="Arial" panose="020B0604020202020204" pitchFamily="34" charset="0"/>
              </a:rPr>
              <a:t>2</a:t>
            </a:r>
            <a:r>
              <a:rPr lang="vi-VN"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Vai</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trò</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của</a:t>
            </a:r>
            <a:r>
              <a:rPr lang="en-US" sz="2300" b="1" dirty="0">
                <a:solidFill>
                  <a:srgbClr val="1A3260"/>
                </a:solidFill>
                <a:latin typeface="Arial" panose="020B0604020202020204" pitchFamily="34" charset="0"/>
                <a:cs typeface="Arial" panose="020B0604020202020204" pitchFamily="34" charset="0"/>
              </a:rPr>
              <a:t> </a:t>
            </a:r>
            <a:r>
              <a:rPr lang="vi-VN" sz="2300" b="1" dirty="0">
                <a:solidFill>
                  <a:srgbClr val="1A3260"/>
                </a:solidFill>
                <a:latin typeface="Arial" panose="020B0604020202020204" pitchFamily="34" charset="0"/>
                <a:cs typeface="Arial" panose="020B0604020202020204" pitchFamily="34" charset="0"/>
              </a:rPr>
              <a:t>t</a:t>
            </a:r>
            <a:r>
              <a:rPr lang="en-US" sz="2300" b="1" dirty="0" err="1">
                <a:solidFill>
                  <a:srgbClr val="1A3260"/>
                </a:solidFill>
                <a:latin typeface="Arial" panose="020B0604020202020204" pitchFamily="34" charset="0"/>
                <a:cs typeface="Arial" panose="020B0604020202020204" pitchFamily="34" charset="0"/>
              </a:rPr>
              <a:t>hiết</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kế</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sản</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phẩm</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và</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tư</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duy</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thiết</a:t>
            </a:r>
            <a:r>
              <a:rPr lang="en-US" sz="2300" b="1" dirty="0">
                <a:solidFill>
                  <a:srgbClr val="1A3260"/>
                </a:solidFill>
                <a:latin typeface="Arial" panose="020B0604020202020204" pitchFamily="34" charset="0"/>
                <a:cs typeface="Arial" panose="020B0604020202020204" pitchFamily="34" charset="0"/>
              </a:rPr>
              <a:t> </a:t>
            </a:r>
            <a:r>
              <a:rPr lang="en-US" sz="2300" b="1" dirty="0" err="1">
                <a:solidFill>
                  <a:srgbClr val="1A3260"/>
                </a:solidFill>
                <a:latin typeface="Arial" panose="020B0604020202020204" pitchFamily="34" charset="0"/>
                <a:cs typeface="Arial" panose="020B0604020202020204" pitchFamily="34" charset="0"/>
              </a:rPr>
              <a:t>kế</a:t>
            </a:r>
            <a:r>
              <a:rPr lang="en-US" sz="2300" b="1" dirty="0">
                <a:solidFill>
                  <a:srgbClr val="1A3260"/>
                </a:solidFill>
                <a:latin typeface="Arial" panose="020B0604020202020204" pitchFamily="34" charset="0"/>
                <a:cs typeface="Arial" panose="020B0604020202020204" pitchFamily="34" charset="0"/>
              </a:rPr>
              <a:t>.</a:t>
            </a:r>
            <a:endParaRPr lang="vi-VN" sz="2300" b="1" dirty="0">
              <a:solidFill>
                <a:srgbClr val="1A32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787122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2575" y="662521"/>
            <a:ext cx="9448440" cy="2308324"/>
          </a:xfrm>
          <a:prstGeom prst="rect">
            <a:avLst/>
          </a:prstGeom>
        </p:spPr>
        <p:txBody>
          <a:bodyPr wrap="square">
            <a:spAutoFit/>
          </a:bodyPr>
          <a:lstStyle/>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1.3.1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400" b="1" dirty="0">
                <a:solidFill>
                  <a:schemeClr val="accent1">
                    <a:lumMod val="75000"/>
                  </a:schemeClr>
                </a:solidFill>
                <a:latin typeface="Arial" panose="020B0604020202020204" pitchFamily="34" charset="0"/>
                <a:cs typeface="Arial" panose="020B0604020202020204" pitchFamily="34" charset="0"/>
              </a:rPr>
              <a:t>Ergonomics</a:t>
            </a:r>
            <a:endParaRPr lang="vi-VN" sz="2400" b="1" dirty="0">
              <a:solidFill>
                <a:schemeClr val="accent1">
                  <a:lumMod val="75000"/>
                </a:schemeClr>
              </a:solidFill>
              <a:latin typeface="Arial" panose="020B0604020202020204" pitchFamily="34" charset="0"/>
              <a:cs typeface="Arial" panose="020B0604020202020204" pitchFamily="34" charset="0"/>
            </a:endParaRPr>
          </a:p>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1.3.2 </a:t>
            </a:r>
            <a:r>
              <a:rPr lang="vi-VN" sz="2400" b="1" dirty="0">
                <a:solidFill>
                  <a:schemeClr val="accent1">
                    <a:lumMod val="75000"/>
                  </a:schemeClr>
                </a:solidFill>
                <a:latin typeface="Arial" panose="020B0604020202020204" pitchFamily="34" charset="0"/>
                <a:cs typeface="Arial" panose="020B0604020202020204" pitchFamily="34" charset="0"/>
              </a:rPr>
              <a:t>Lĩnh vực nghiên cứu chính</a:t>
            </a:r>
          </a:p>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1.3.3 </a:t>
            </a:r>
            <a:r>
              <a:rPr lang="en-US" sz="2400" b="1" dirty="0" err="1">
                <a:solidFill>
                  <a:schemeClr val="accent1">
                    <a:lumMod val="75000"/>
                  </a:schemeClr>
                </a:solidFill>
                <a:latin typeface="Arial" panose="020B0604020202020204" pitchFamily="34" charset="0"/>
                <a:cs typeface="Arial" panose="020B0604020202020204" pitchFamily="34" charset="0"/>
              </a:rPr>
              <a:t>Nguyên</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tắc</a:t>
            </a:r>
            <a:r>
              <a:rPr lang="en-US" sz="2400" b="1" dirty="0">
                <a:solidFill>
                  <a:schemeClr val="accent1">
                    <a:lumMod val="75000"/>
                  </a:schemeClr>
                </a:solidFill>
                <a:latin typeface="Arial" panose="020B0604020202020204" pitchFamily="34" charset="0"/>
                <a:cs typeface="Arial" panose="020B0604020202020204" pitchFamily="34" charset="0"/>
              </a:rPr>
              <a:t> Ergonomics </a:t>
            </a:r>
            <a:r>
              <a:rPr lang="en-US" sz="2400" b="1" dirty="0" err="1">
                <a:solidFill>
                  <a:schemeClr val="accent1">
                    <a:lumMod val="75000"/>
                  </a:schemeClr>
                </a:solidFill>
                <a:latin typeface="Arial" panose="020B0604020202020204" pitchFamily="34" charset="0"/>
                <a:cs typeface="Arial" panose="020B0604020202020204" pitchFamily="34" charset="0"/>
              </a:rPr>
              <a:t>trong</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thiết</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kế</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sản</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phẩm</a:t>
            </a:r>
            <a:endParaRPr lang="vi-VN" sz="2400" b="1" dirty="0">
              <a:solidFill>
                <a:schemeClr val="accent1">
                  <a:lumMod val="75000"/>
                </a:schemeClr>
              </a:solidFill>
              <a:latin typeface="Arial" panose="020B0604020202020204" pitchFamily="34" charset="0"/>
              <a:cs typeface="Arial" panose="020B0604020202020204" pitchFamily="34" charset="0"/>
            </a:endParaRPr>
          </a:p>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1.3.4 </a:t>
            </a:r>
            <a:r>
              <a:rPr lang="vi-VN" sz="2400" b="1" dirty="0">
                <a:solidFill>
                  <a:schemeClr val="accent1">
                    <a:lumMod val="75000"/>
                  </a:schemeClr>
                </a:solidFill>
                <a:latin typeface="Arial" panose="020B0604020202020204" pitchFamily="34" charset="0"/>
                <a:cs typeface="Arial" panose="020B0604020202020204" pitchFamily="34" charset="0"/>
              </a:rPr>
              <a:t>Yêu cầu  Ergonomics đối với chất lượng sản phẩm</a:t>
            </a:r>
            <a:endPar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4" name="Rectangle 3"/>
          <p:cNvSpPr/>
          <p:nvPr/>
        </p:nvSpPr>
        <p:spPr>
          <a:xfrm>
            <a:off x="205901" y="0"/>
            <a:ext cx="10654144" cy="446276"/>
          </a:xfrm>
          <a:prstGeom prst="rect">
            <a:avLst/>
          </a:prstGeom>
        </p:spPr>
        <p:txBody>
          <a:bodyPr wrap="square">
            <a:spAutoFit/>
          </a:bodyPr>
          <a:lstStyle/>
          <a:p>
            <a:r>
              <a:rPr lang="vi-VN" sz="2300" b="1" dirty="0">
                <a:solidFill>
                  <a:srgbClr val="1A3260"/>
                </a:solidFill>
                <a:latin typeface="Arial" panose="020B0604020202020204" pitchFamily="34" charset="0"/>
                <a:cs typeface="Arial" panose="020B0604020202020204" pitchFamily="34" charset="0"/>
              </a:rPr>
              <a:t>1.3 </a:t>
            </a:r>
            <a:r>
              <a:rPr lang="en-US" sz="2300" b="1" dirty="0" err="1">
                <a:solidFill>
                  <a:schemeClr val="accent1">
                    <a:lumMod val="75000"/>
                  </a:schemeClr>
                </a:solidFill>
                <a:latin typeface="Arial" panose="020B0604020202020204" pitchFamily="34" charset="0"/>
                <a:cs typeface="Arial" panose="020B0604020202020204" pitchFamily="34" charset="0"/>
              </a:rPr>
              <a:t>Nguyên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tắc</a:t>
            </a:r>
            <a:r>
              <a:rPr lang="en-US" sz="2300" b="1" dirty="0">
                <a:solidFill>
                  <a:schemeClr val="accent1">
                    <a:lumMod val="75000"/>
                  </a:schemeClr>
                </a:solidFill>
                <a:latin typeface="Arial" panose="020B0604020202020204" pitchFamily="34" charset="0"/>
                <a:cs typeface="Arial" panose="020B0604020202020204" pitchFamily="34" charset="0"/>
              </a:rPr>
              <a:t> Ergonomics </a:t>
            </a:r>
            <a:r>
              <a:rPr lang="en-US" sz="2300" b="1" dirty="0" err="1">
                <a:solidFill>
                  <a:schemeClr val="accent1">
                    <a:lumMod val="75000"/>
                  </a:schemeClr>
                </a:solidFill>
                <a:latin typeface="Arial" panose="020B0604020202020204" pitchFamily="34" charset="0"/>
                <a:cs typeface="Arial" panose="020B0604020202020204" pitchFamily="34" charset="0"/>
              </a:rPr>
              <a:t>trong</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thiết</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kế</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sản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phẩm</a:t>
            </a:r>
            <a:r>
              <a:rPr lang="en-US" sz="2300" b="1" dirty="0">
                <a:solidFill>
                  <a:srgbClr val="1A3260"/>
                </a:solidFill>
                <a:latin typeface="Arial" panose="020B0604020202020204" pitchFamily="34" charset="0"/>
                <a:cs typeface="Arial" panose="020B0604020202020204" pitchFamily="34" charset="0"/>
              </a:rPr>
              <a:t>.</a:t>
            </a:r>
            <a:endParaRPr lang="vi-VN" sz="2300" b="1" dirty="0">
              <a:solidFill>
                <a:srgbClr val="1A32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14829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2575" y="662521"/>
            <a:ext cx="5295039" cy="646331"/>
          </a:xfrm>
          <a:prstGeom prst="rect">
            <a:avLst/>
          </a:prstGeom>
        </p:spPr>
        <p:txBody>
          <a:bodyPr wrap="none">
            <a:spAutoFit/>
          </a:bodyPr>
          <a:lstStyle/>
          <a:p>
            <a:pPr lvl="2">
              <a:lnSpc>
                <a:spcPct val="150000"/>
              </a:lnSpc>
              <a:spcAft>
                <a:spcPts val="0"/>
              </a:spcAft>
            </a:pP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1.3.1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a:solidFill>
                  <a:schemeClr val="accent1">
                    <a:lumMod val="75000"/>
                  </a:schemeClr>
                </a:solidFill>
                <a:latin typeface="Arial" panose="020B0604020202020204" pitchFamily="34" charset="0"/>
                <a:cs typeface="Arial" panose="020B0604020202020204" pitchFamily="34" charset="0"/>
              </a:rPr>
              <a:t>Ergonomics</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p>
        </p:txBody>
      </p:sp>
      <p:sp>
        <p:nvSpPr>
          <p:cNvPr id="10" name="Rectangle 18"/>
          <p:cNvSpPr>
            <a:spLocks noChangeArrowheads="1"/>
          </p:cNvSpPr>
          <p:nvPr/>
        </p:nvSpPr>
        <p:spPr bwMode="auto">
          <a:xfrm>
            <a:off x="747252" y="1794490"/>
            <a:ext cx="10774188" cy="1988237"/>
          </a:xfrm>
          <a:prstGeom prst="rect">
            <a:avLst/>
          </a:prstGeom>
          <a:noFill/>
          <a:ln w="9525">
            <a:noFill/>
            <a:miter lim="800000"/>
          </a:ln>
        </p:spPr>
        <p:txBody>
          <a:bodyPr wrap="square">
            <a:spAutoFit/>
          </a:bodyPr>
          <a:lstStyle/>
          <a:p>
            <a:pPr algn="just" defTabSz="914400" eaLnBrk="0" fontAlgn="base" hangingPunct="0">
              <a:lnSpc>
                <a:spcPct val="140000"/>
              </a:lnSpc>
              <a:spcBef>
                <a:spcPct val="0"/>
              </a:spcBef>
              <a:spcAft>
                <a:spcPct val="0"/>
              </a:spcAft>
            </a:pPr>
            <a:r>
              <a:rPr lang="en-US" sz="2000" dirty="0">
                <a:solidFill>
                  <a:prstClr val="black"/>
                </a:solidFill>
                <a:latin typeface="Arial" panose="020B0604020202020204" pitchFamily="34" charset="0"/>
                <a:cs typeface="Arial" panose="020B0604020202020204" pitchFamily="34" charset="0"/>
              </a:rPr>
              <a:t>Ergonomics </a:t>
            </a:r>
            <a:r>
              <a:rPr lang="en-US" sz="2000" dirty="0" err="1">
                <a:solidFill>
                  <a:prstClr val="black"/>
                </a:solidFill>
                <a:latin typeface="Arial" panose="020B0604020202020204" pitchFamily="34" charset="0"/>
                <a:cs typeface="Arial" panose="020B0604020202020204" pitchFamily="34" charset="0"/>
              </a:rPr>
              <a:t>là</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môn</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khoa</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học</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liên</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ngành</a:t>
            </a:r>
            <a:r>
              <a:rPr lang="en-US" sz="2000" dirty="0">
                <a:solidFill>
                  <a:prstClr val="black"/>
                </a:solidFill>
                <a:latin typeface="Arial" panose="020B0604020202020204" pitchFamily="34" charset="0"/>
                <a:cs typeface="Arial" panose="020B0604020202020204" pitchFamily="34" charset="0"/>
              </a:rPr>
              <a:t> </a:t>
            </a:r>
            <a:r>
              <a:rPr lang="vi-VN" sz="2000" dirty="0">
                <a:solidFill>
                  <a:prstClr val="black"/>
                </a:solidFill>
                <a:latin typeface="Arial" panose="020B0604020202020204" pitchFamily="34" charset="0"/>
                <a:cs typeface="Arial" panose="020B0604020202020204" pitchFamily="34" charset="0"/>
              </a:rPr>
              <a:t>được cấu thành từ các </a:t>
            </a:r>
            <a:r>
              <a:rPr lang="vi-VN" sz="2400" b="1" dirty="0">
                <a:solidFill>
                  <a:srgbClr val="4590B8"/>
                </a:solidFill>
                <a:latin typeface="Arial" panose="020B0604020202020204" pitchFamily="34" charset="0"/>
                <a:cs typeface="Arial" panose="020B0604020202020204" pitchFamily="34" charset="0"/>
              </a:rPr>
              <a:t>khoa học về con người </a:t>
            </a:r>
            <a:r>
              <a:rPr lang="vi-VN" sz="2000" dirty="0">
                <a:solidFill>
                  <a:prstClr val="black"/>
                </a:solidFill>
                <a:latin typeface="Arial" panose="020B0604020202020204" pitchFamily="34" charset="0"/>
                <a:cs typeface="Arial" panose="020B0604020202020204" pitchFamily="34" charset="0"/>
              </a:rPr>
              <a:t>để</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nghiên</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cứu</a:t>
            </a:r>
            <a:r>
              <a:rPr lang="en-US" sz="2000" dirty="0">
                <a:solidFill>
                  <a:prstClr val="black"/>
                </a:solidFill>
                <a:latin typeface="Arial" panose="020B0604020202020204" pitchFamily="34" charset="0"/>
                <a:cs typeface="Arial" panose="020B0604020202020204" pitchFamily="34" charset="0"/>
              </a:rPr>
              <a:t> </a:t>
            </a:r>
            <a:r>
              <a:rPr lang="en-US" sz="2400" b="1" dirty="0" err="1">
                <a:solidFill>
                  <a:srgbClr val="4590B8"/>
                </a:solidFill>
                <a:latin typeface="Arial" panose="020B0604020202020204" pitchFamily="34" charset="0"/>
                <a:cs typeface="Arial" panose="020B0604020202020204" pitchFamily="34" charset="0"/>
              </a:rPr>
              <a:t>sự</a:t>
            </a:r>
            <a:r>
              <a:rPr lang="vi-VN" sz="2400" b="1" dirty="0">
                <a:solidFill>
                  <a:srgbClr val="4590B8"/>
                </a:solidFill>
                <a:latin typeface="Arial" panose="020B0604020202020204" pitchFamily="34" charset="0"/>
                <a:cs typeface="Arial" panose="020B0604020202020204" pitchFamily="34" charset="0"/>
              </a:rPr>
              <a:t> ph</a:t>
            </a:r>
            <a:r>
              <a:rPr lang="en-US" sz="2400" b="1" dirty="0">
                <a:solidFill>
                  <a:srgbClr val="4590B8"/>
                </a:solidFill>
                <a:latin typeface="Arial" panose="020B0604020202020204" pitchFamily="34" charset="0"/>
                <a:cs typeface="Arial" panose="020B0604020202020204" pitchFamily="34" charset="0"/>
              </a:rPr>
              <a:t>ù</a:t>
            </a:r>
            <a:r>
              <a:rPr lang="vi-VN" sz="2400" b="1" dirty="0">
                <a:solidFill>
                  <a:srgbClr val="4590B8"/>
                </a:solidFill>
                <a:latin typeface="Arial" panose="020B0604020202020204" pitchFamily="34" charset="0"/>
                <a:cs typeface="Arial" panose="020B0604020202020204" pitchFamily="34" charset="0"/>
              </a:rPr>
              <a:t> hợp </a:t>
            </a:r>
            <a:r>
              <a:rPr lang="en-US" altLang="vi-VN" sz="2000" dirty="0" err="1">
                <a:solidFill>
                  <a:prstClr val="black"/>
                </a:solidFill>
                <a:latin typeface="Arial" panose="020B0604020202020204" pitchFamily="34" charset="0"/>
                <a:cs typeface="Arial" panose="020B0604020202020204" pitchFamily="34" charset="0"/>
              </a:rPr>
              <a:t>mọi</a:t>
            </a:r>
            <a:r>
              <a:rPr lang="en-US" altLang="vi-VN" sz="2000" dirty="0">
                <a:solidFill>
                  <a:prstClr val="black"/>
                </a:solidFill>
                <a:latin typeface="Arial" panose="020B0604020202020204" pitchFamily="34" charset="0"/>
                <a:cs typeface="Arial" panose="020B0604020202020204" pitchFamily="34" charset="0"/>
              </a:rPr>
              <a:t> </a:t>
            </a:r>
            <a:r>
              <a:rPr lang="en-US" altLang="vi-VN" sz="2000" dirty="0" err="1">
                <a:solidFill>
                  <a:prstClr val="black"/>
                </a:solidFill>
                <a:latin typeface="Arial" panose="020B0604020202020204" pitchFamily="34" charset="0"/>
                <a:cs typeface="Arial" panose="020B0604020202020204" pitchFamily="34" charset="0"/>
              </a:rPr>
              <a:t>trạng</a:t>
            </a:r>
            <a:r>
              <a:rPr lang="en-US" altLang="vi-VN" sz="2000" dirty="0">
                <a:solidFill>
                  <a:prstClr val="black"/>
                </a:solidFill>
                <a:latin typeface="Arial" panose="020B0604020202020204" pitchFamily="34" charset="0"/>
                <a:cs typeface="Arial" panose="020B0604020202020204" pitchFamily="34" charset="0"/>
              </a:rPr>
              <a:t> </a:t>
            </a:r>
            <a:r>
              <a:rPr lang="en-US" altLang="vi-VN" sz="2000" dirty="0" err="1">
                <a:solidFill>
                  <a:prstClr val="black"/>
                </a:solidFill>
                <a:latin typeface="Arial" panose="020B0604020202020204" pitchFamily="34" charset="0"/>
                <a:cs typeface="Arial" panose="020B0604020202020204" pitchFamily="34" charset="0"/>
              </a:rPr>
              <a:t>thái</a:t>
            </a:r>
            <a:r>
              <a:rPr lang="en-US" altLang="vi-VN" sz="2000" dirty="0">
                <a:solidFill>
                  <a:prstClr val="black"/>
                </a:solidFill>
                <a:latin typeface="Arial" panose="020B0604020202020204" pitchFamily="34" charset="0"/>
                <a:cs typeface="Arial" panose="020B0604020202020204" pitchFamily="34" charset="0"/>
              </a:rPr>
              <a:t>, </a:t>
            </a:r>
            <a:r>
              <a:rPr lang="en-US" altLang="vi-VN" sz="2000" dirty="0" err="1">
                <a:solidFill>
                  <a:prstClr val="black"/>
                </a:solidFill>
                <a:latin typeface="Arial" panose="020B0604020202020204" pitchFamily="34" charset="0"/>
                <a:cs typeface="Arial" panose="020B0604020202020204" pitchFamily="34" charset="0"/>
              </a:rPr>
              <a:t>hoạt</a:t>
            </a:r>
            <a:r>
              <a:rPr lang="en-US" altLang="vi-VN" sz="2000" dirty="0">
                <a:solidFill>
                  <a:prstClr val="black"/>
                </a:solidFill>
                <a:latin typeface="Arial" panose="020B0604020202020204" pitchFamily="34" charset="0"/>
                <a:cs typeface="Arial" panose="020B0604020202020204" pitchFamily="34" charset="0"/>
              </a:rPr>
              <a:t> </a:t>
            </a:r>
            <a:r>
              <a:rPr lang="en-US" altLang="vi-VN" sz="2000" dirty="0" err="1">
                <a:solidFill>
                  <a:prstClr val="black"/>
                </a:solidFill>
                <a:latin typeface="Arial" panose="020B0604020202020204" pitchFamily="34" charset="0"/>
                <a:cs typeface="Arial" panose="020B0604020202020204" pitchFamily="34" charset="0"/>
              </a:rPr>
              <a:t>động</a:t>
            </a:r>
            <a:r>
              <a:rPr lang="en-US" altLang="vi-VN" sz="2000" dirty="0">
                <a:solidFill>
                  <a:prstClr val="black"/>
                </a:solidFill>
                <a:latin typeface="Arial" panose="020B0604020202020204" pitchFamily="34" charset="0"/>
                <a:cs typeface="Arial" panose="020B0604020202020204" pitchFamily="34" charset="0"/>
              </a:rPr>
              <a:t>, </a:t>
            </a:r>
            <a:r>
              <a:rPr lang="vi-VN" sz="2000" dirty="0">
                <a:solidFill>
                  <a:prstClr val="black"/>
                </a:solidFill>
                <a:latin typeface="Arial" panose="020B0604020202020204" pitchFamily="34" charset="0"/>
                <a:cs typeface="Arial" panose="020B0604020202020204" pitchFamily="34" charset="0"/>
              </a:rPr>
              <a:t>công việc, hệ thống máy móc, </a:t>
            </a:r>
            <a:r>
              <a:rPr lang="en-US" sz="2000" dirty="0" err="1">
                <a:solidFill>
                  <a:prstClr val="black"/>
                </a:solidFill>
                <a:latin typeface="Arial" panose="020B0604020202020204" pitchFamily="34" charset="0"/>
                <a:cs typeface="Arial" panose="020B0604020202020204" pitchFamily="34" charset="0"/>
              </a:rPr>
              <a:t>trang</a:t>
            </a:r>
            <a:r>
              <a:rPr lang="en-US" sz="2000" dirty="0">
                <a:solidFill>
                  <a:prstClr val="black"/>
                </a:solidFill>
                <a:latin typeface="Arial" panose="020B0604020202020204" pitchFamily="34" charset="0"/>
                <a:cs typeface="Arial" panose="020B0604020202020204" pitchFamily="34" charset="0"/>
              </a:rPr>
              <a:t> </a:t>
            </a:r>
            <a:r>
              <a:rPr lang="vi-VN" sz="2000" dirty="0">
                <a:solidFill>
                  <a:prstClr val="black"/>
                </a:solidFill>
                <a:latin typeface="Arial" panose="020B0604020202020204" pitchFamily="34" charset="0"/>
                <a:cs typeface="Arial" panose="020B0604020202020204" pitchFamily="34" charset="0"/>
              </a:rPr>
              <a:t>thiết bị, sản phẩm và </a:t>
            </a:r>
            <a:r>
              <a:rPr lang="en-US" sz="2000" dirty="0" err="1">
                <a:solidFill>
                  <a:prstClr val="black"/>
                </a:solidFill>
                <a:latin typeface="Arial" panose="020B0604020202020204" pitchFamily="34" charset="0"/>
                <a:cs typeface="Arial" panose="020B0604020202020204" pitchFamily="34" charset="0"/>
              </a:rPr>
              <a:t>môi</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trường</a:t>
            </a:r>
            <a:r>
              <a:rPr lang="vi-VN" sz="2000" dirty="0">
                <a:solidFill>
                  <a:prstClr val="black"/>
                </a:solidFill>
                <a:latin typeface="Arial" panose="020B0604020202020204" pitchFamily="34" charset="0"/>
                <a:cs typeface="Arial" panose="020B0604020202020204" pitchFamily="34" charset="0"/>
              </a:rPr>
              <a:t> với các </a:t>
            </a:r>
            <a:r>
              <a:rPr lang="en-US" altLang="vi-VN" sz="2000" dirty="0" err="1">
                <a:solidFill>
                  <a:prstClr val="black"/>
                </a:solidFill>
                <a:latin typeface="Arial" panose="020B0604020202020204" pitchFamily="34" charset="0"/>
                <a:cs typeface="Arial" panose="020B0604020202020204" pitchFamily="34" charset="0"/>
              </a:rPr>
              <a:t>đặc</a:t>
            </a:r>
            <a:r>
              <a:rPr lang="en-US" altLang="vi-VN" sz="2000" dirty="0">
                <a:solidFill>
                  <a:prstClr val="black"/>
                </a:solidFill>
                <a:latin typeface="Arial" panose="020B0604020202020204" pitchFamily="34" charset="0"/>
                <a:cs typeface="Arial" panose="020B0604020202020204" pitchFamily="34" charset="0"/>
              </a:rPr>
              <a:t> </a:t>
            </a:r>
            <a:r>
              <a:rPr lang="en-US" altLang="vi-VN" sz="2000" dirty="0" err="1">
                <a:solidFill>
                  <a:prstClr val="black"/>
                </a:solidFill>
                <a:latin typeface="Arial" panose="020B0604020202020204" pitchFamily="34" charset="0"/>
                <a:cs typeface="Arial" panose="020B0604020202020204" pitchFamily="34" charset="0"/>
              </a:rPr>
              <a:t>điểm</a:t>
            </a:r>
            <a:r>
              <a:rPr lang="en-US" altLang="vi-VN" sz="2000" dirty="0">
                <a:solidFill>
                  <a:prstClr val="black"/>
                </a:solidFill>
                <a:latin typeface="Arial" panose="020B0604020202020204" pitchFamily="34" charset="0"/>
                <a:cs typeface="Arial" panose="020B0604020202020204" pitchFamily="34" charset="0"/>
              </a:rPr>
              <a:t> </a:t>
            </a:r>
            <a:r>
              <a:rPr lang="en-US" altLang="vi-VN" sz="2000" dirty="0" err="1">
                <a:solidFill>
                  <a:prstClr val="black"/>
                </a:solidFill>
                <a:latin typeface="Arial" panose="020B0604020202020204" pitchFamily="34" charset="0"/>
                <a:cs typeface="Arial" panose="020B0604020202020204" pitchFamily="34" charset="0"/>
              </a:rPr>
              <a:t>cơ</a:t>
            </a:r>
            <a:r>
              <a:rPr lang="en-US" altLang="vi-VN" sz="2000" dirty="0">
                <a:solidFill>
                  <a:prstClr val="black"/>
                </a:solidFill>
                <a:latin typeface="Arial" panose="020B0604020202020204" pitchFamily="34" charset="0"/>
                <a:cs typeface="Arial" panose="020B0604020202020204" pitchFamily="34" charset="0"/>
              </a:rPr>
              <a:t> </a:t>
            </a:r>
            <a:r>
              <a:rPr lang="en-US" altLang="vi-VN" sz="2000" dirty="0" err="1">
                <a:solidFill>
                  <a:prstClr val="black"/>
                </a:solidFill>
                <a:latin typeface="Arial" panose="020B0604020202020204" pitchFamily="34" charset="0"/>
                <a:cs typeface="Arial" panose="020B0604020202020204" pitchFamily="34" charset="0"/>
              </a:rPr>
              <a:t>thể</a:t>
            </a:r>
            <a:r>
              <a:rPr lang="en-US" altLang="vi-VN" sz="2000" dirty="0">
                <a:solidFill>
                  <a:prstClr val="black"/>
                </a:solidFill>
                <a:latin typeface="Arial" panose="020B0604020202020204" pitchFamily="34" charset="0"/>
                <a:cs typeface="Arial" panose="020B0604020202020204" pitchFamily="34" charset="0"/>
              </a:rPr>
              <a:t>, </a:t>
            </a:r>
            <a:r>
              <a:rPr lang="vi-VN" sz="2000" dirty="0">
                <a:solidFill>
                  <a:prstClr val="black"/>
                </a:solidFill>
                <a:latin typeface="Arial" panose="020B0604020202020204" pitchFamily="34" charset="0"/>
                <a:cs typeface="Arial" panose="020B0604020202020204" pitchFamily="34" charset="0"/>
              </a:rPr>
              <a:t>khả năng về thể lực, trí tụê </a:t>
            </a:r>
            <a:r>
              <a:rPr lang="en-US" sz="2000" dirty="0" err="1">
                <a:solidFill>
                  <a:prstClr val="black"/>
                </a:solidFill>
                <a:latin typeface="Arial" panose="020B0604020202020204" pitchFamily="34" charset="0"/>
                <a:cs typeface="Arial" panose="020B0604020202020204" pitchFamily="34" charset="0"/>
              </a:rPr>
              <a:t>cũng</a:t>
            </a:r>
            <a:r>
              <a:rPr lang="en-US" sz="2000" dirty="0">
                <a:solidFill>
                  <a:prstClr val="black"/>
                </a:solidFill>
                <a:latin typeface="Arial" panose="020B0604020202020204" pitchFamily="34" charset="0"/>
                <a:cs typeface="Arial" panose="020B0604020202020204" pitchFamily="34" charset="0"/>
              </a:rPr>
              <a:t> </a:t>
            </a:r>
            <a:r>
              <a:rPr lang="en-US" sz="2000" dirty="0" err="1">
                <a:solidFill>
                  <a:prstClr val="black"/>
                </a:solidFill>
                <a:latin typeface="Arial" panose="020B0604020202020204" pitchFamily="34" charset="0"/>
                <a:cs typeface="Arial" panose="020B0604020202020204" pitchFamily="34" charset="0"/>
              </a:rPr>
              <a:t>như</a:t>
            </a:r>
            <a:r>
              <a:rPr lang="en-US" sz="2000" dirty="0">
                <a:solidFill>
                  <a:prstClr val="black"/>
                </a:solidFill>
                <a:latin typeface="Arial" panose="020B0604020202020204" pitchFamily="34" charset="0"/>
                <a:cs typeface="Arial" panose="020B0604020202020204" pitchFamily="34" charset="0"/>
              </a:rPr>
              <a:t> </a:t>
            </a:r>
            <a:r>
              <a:rPr lang="vi-VN" sz="2000" dirty="0">
                <a:solidFill>
                  <a:prstClr val="black"/>
                </a:solidFill>
                <a:latin typeface="Arial" panose="020B0604020202020204" pitchFamily="34" charset="0"/>
                <a:cs typeface="Arial" panose="020B0604020202020204" pitchFamily="34" charset="0"/>
              </a:rPr>
              <a:t>với những hạn chế của con người.</a:t>
            </a:r>
            <a:endParaRPr lang="en-US" sz="2000" dirty="0">
              <a:solidFill>
                <a:prstClr val="black"/>
              </a:solidFill>
              <a:latin typeface="Arial" panose="020B0604020202020204" pitchFamily="34" charset="0"/>
              <a:cs typeface="Arial" panose="020B0604020202020204" pitchFamily="34" charset="0"/>
            </a:endParaRPr>
          </a:p>
        </p:txBody>
      </p:sp>
      <p:sp>
        <p:nvSpPr>
          <p:cNvPr id="3" name="Rectangle 2"/>
          <p:cNvSpPr/>
          <p:nvPr/>
        </p:nvSpPr>
        <p:spPr>
          <a:xfrm>
            <a:off x="6485206" y="6469769"/>
            <a:ext cx="7216726" cy="338554"/>
          </a:xfrm>
          <a:prstGeom prst="rect">
            <a:avLst/>
          </a:prstGeom>
        </p:spPr>
        <p:txBody>
          <a:bodyPr wrap="square">
            <a:spAutoFit/>
          </a:bodyPr>
          <a:lstStyle/>
          <a:p>
            <a:r>
              <a:rPr lang="vi-VN" sz="1600" i="1" dirty="0">
                <a:solidFill>
                  <a:schemeClr val="accent1">
                    <a:lumMod val="75000"/>
                  </a:schemeClr>
                </a:solidFill>
                <a:latin typeface="Times New Roman" panose="02020603050405020304" pitchFamily="18" charset="0"/>
                <a:ea typeface="SimSun" panose="02010600030101010101" pitchFamily="2" charset="-122"/>
              </a:rPr>
              <a:t>H</a:t>
            </a:r>
            <a:r>
              <a:rPr lang="en-US" sz="1600" i="1" dirty="0" err="1">
                <a:solidFill>
                  <a:schemeClr val="accent1">
                    <a:lumMod val="75000"/>
                  </a:schemeClr>
                </a:solidFill>
                <a:latin typeface="Times New Roman" panose="02020603050405020304" pitchFamily="18" charset="0"/>
                <a:ea typeface="SimSun" panose="02010600030101010101" pitchFamily="2" charset="-122"/>
              </a:rPr>
              <a:t>ội</a:t>
            </a:r>
            <a:r>
              <a:rPr lang="en-US" sz="1600" i="1" dirty="0">
                <a:solidFill>
                  <a:schemeClr val="accent1">
                    <a:lumMod val="75000"/>
                  </a:schemeClr>
                </a:solidFill>
                <a:latin typeface="Times New Roman" panose="02020603050405020304" pitchFamily="18" charset="0"/>
                <a:ea typeface="SimSun" panose="02010600030101010101" pitchFamily="2" charset="-122"/>
              </a:rPr>
              <a:t> </a:t>
            </a:r>
            <a:r>
              <a:rPr lang="en-US" sz="1600" i="1" dirty="0" err="1">
                <a:solidFill>
                  <a:schemeClr val="accent1">
                    <a:lumMod val="75000"/>
                  </a:schemeClr>
                </a:solidFill>
                <a:latin typeface="Times New Roman" panose="02020603050405020304" pitchFamily="18" charset="0"/>
                <a:ea typeface="SimSun" panose="02010600030101010101" pitchFamily="2" charset="-122"/>
              </a:rPr>
              <a:t>Ergonomi</a:t>
            </a:r>
            <a:r>
              <a:rPr lang="en-US" sz="1600" i="1" dirty="0">
                <a:solidFill>
                  <a:schemeClr val="accent1">
                    <a:lumMod val="75000"/>
                  </a:schemeClr>
                </a:solidFill>
                <a:latin typeface="Times New Roman" panose="02020603050405020304" pitchFamily="18" charset="0"/>
                <a:ea typeface="SimSun" panose="02010600030101010101" pitchFamily="2" charset="-122"/>
              </a:rPr>
              <a:t> </a:t>
            </a:r>
            <a:r>
              <a:rPr lang="en-US" sz="1600" i="1" dirty="0" err="1">
                <a:solidFill>
                  <a:schemeClr val="accent1">
                    <a:lumMod val="75000"/>
                  </a:schemeClr>
                </a:solidFill>
                <a:latin typeface="Times New Roman" panose="02020603050405020304" pitchFamily="18" charset="0"/>
                <a:ea typeface="SimSun" panose="02010600030101010101" pitchFamily="2" charset="-122"/>
              </a:rPr>
              <a:t>quốc</a:t>
            </a:r>
            <a:r>
              <a:rPr lang="en-US" sz="1600" i="1" dirty="0">
                <a:solidFill>
                  <a:schemeClr val="accent1">
                    <a:lumMod val="75000"/>
                  </a:schemeClr>
                </a:solidFill>
                <a:latin typeface="Times New Roman" panose="02020603050405020304" pitchFamily="18" charset="0"/>
                <a:ea typeface="SimSun" panose="02010600030101010101" pitchFamily="2" charset="-122"/>
              </a:rPr>
              <a:t> </a:t>
            </a:r>
            <a:r>
              <a:rPr lang="en-US" sz="1600" i="1" dirty="0" err="1">
                <a:solidFill>
                  <a:schemeClr val="accent1">
                    <a:lumMod val="75000"/>
                  </a:schemeClr>
                </a:solidFill>
                <a:latin typeface="Times New Roman" panose="02020603050405020304" pitchFamily="18" charset="0"/>
                <a:ea typeface="SimSun" panose="02010600030101010101" pitchFamily="2" charset="-122"/>
              </a:rPr>
              <a:t>tế</a:t>
            </a:r>
            <a:r>
              <a:rPr lang="en-US" sz="1600" i="1" dirty="0">
                <a:solidFill>
                  <a:schemeClr val="accent1">
                    <a:lumMod val="75000"/>
                  </a:schemeClr>
                </a:solidFill>
                <a:latin typeface="Times New Roman" panose="02020603050405020304" pitchFamily="18" charset="0"/>
                <a:ea typeface="SimSun" panose="02010600030101010101" pitchFamily="2" charset="-122"/>
              </a:rPr>
              <a:t> IEA-(International Ergonomics </a:t>
            </a:r>
            <a:r>
              <a:rPr lang="en-US" sz="1600" i="1" dirty="0" err="1">
                <a:solidFill>
                  <a:schemeClr val="accent1">
                    <a:lumMod val="75000"/>
                  </a:schemeClr>
                </a:solidFill>
                <a:latin typeface="Times New Roman" panose="02020603050405020304" pitchFamily="18" charset="0"/>
                <a:ea typeface="SimSun" panose="02010600030101010101" pitchFamily="2" charset="-122"/>
              </a:rPr>
              <a:t>Assosiation</a:t>
            </a:r>
            <a:r>
              <a:rPr lang="vi-VN" sz="1600" i="1" dirty="0">
                <a:solidFill>
                  <a:schemeClr val="accent1">
                    <a:lumMod val="75000"/>
                  </a:schemeClr>
                </a:solidFill>
                <a:latin typeface="Times New Roman" panose="02020603050405020304" pitchFamily="18" charset="0"/>
                <a:ea typeface="SimSun" panose="02010600030101010101" pitchFamily="2" charset="-122"/>
              </a:rPr>
              <a:t>)</a:t>
            </a:r>
            <a:endParaRPr lang="en-US" sz="1600" i="1" dirty="0">
              <a:solidFill>
                <a:schemeClr val="accent1">
                  <a:lumMod val="75000"/>
                </a:schemeClr>
              </a:solidFill>
            </a:endParaRPr>
          </a:p>
        </p:txBody>
      </p:sp>
      <p:sp>
        <p:nvSpPr>
          <p:cNvPr id="7" name="Rectangle 6"/>
          <p:cNvSpPr/>
          <p:nvPr/>
        </p:nvSpPr>
        <p:spPr>
          <a:xfrm>
            <a:off x="205901" y="0"/>
            <a:ext cx="10654144" cy="446276"/>
          </a:xfrm>
          <a:prstGeom prst="rect">
            <a:avLst/>
          </a:prstGeom>
        </p:spPr>
        <p:txBody>
          <a:bodyPr wrap="square">
            <a:spAutoFit/>
          </a:bodyPr>
          <a:lstStyle/>
          <a:p>
            <a:r>
              <a:rPr lang="vi-VN" sz="2300" b="1" dirty="0">
                <a:solidFill>
                  <a:srgbClr val="1A3260"/>
                </a:solidFill>
                <a:latin typeface="Arial" panose="020B0604020202020204" pitchFamily="34" charset="0"/>
                <a:cs typeface="Arial" panose="020B0604020202020204" pitchFamily="34" charset="0"/>
              </a:rPr>
              <a:t>1.3 </a:t>
            </a:r>
            <a:r>
              <a:rPr lang="en-US" sz="2300" b="1" dirty="0" err="1">
                <a:solidFill>
                  <a:schemeClr val="accent1">
                    <a:lumMod val="75000"/>
                  </a:schemeClr>
                </a:solidFill>
                <a:latin typeface="Arial" panose="020B0604020202020204" pitchFamily="34" charset="0"/>
                <a:cs typeface="Arial" panose="020B0604020202020204" pitchFamily="34" charset="0"/>
              </a:rPr>
              <a:t>Nguyên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tắc</a:t>
            </a:r>
            <a:r>
              <a:rPr lang="en-US" sz="2300" b="1" dirty="0">
                <a:solidFill>
                  <a:schemeClr val="accent1">
                    <a:lumMod val="75000"/>
                  </a:schemeClr>
                </a:solidFill>
                <a:latin typeface="Arial" panose="020B0604020202020204" pitchFamily="34" charset="0"/>
                <a:cs typeface="Arial" panose="020B0604020202020204" pitchFamily="34" charset="0"/>
              </a:rPr>
              <a:t> Ergonomics </a:t>
            </a:r>
            <a:r>
              <a:rPr lang="en-US" sz="2300" b="1" dirty="0" err="1">
                <a:solidFill>
                  <a:schemeClr val="accent1">
                    <a:lumMod val="75000"/>
                  </a:schemeClr>
                </a:solidFill>
                <a:latin typeface="Arial" panose="020B0604020202020204" pitchFamily="34" charset="0"/>
                <a:cs typeface="Arial" panose="020B0604020202020204" pitchFamily="34" charset="0"/>
              </a:rPr>
              <a:t>trong</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thiết</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kế</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sản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phẩm</a:t>
            </a:r>
            <a:r>
              <a:rPr lang="en-US" sz="2300" b="1" dirty="0">
                <a:solidFill>
                  <a:srgbClr val="1A3260"/>
                </a:solidFill>
                <a:latin typeface="Arial" panose="020B0604020202020204" pitchFamily="34" charset="0"/>
                <a:cs typeface="Arial" panose="020B0604020202020204" pitchFamily="34" charset="0"/>
              </a:rPr>
              <a:t>.</a:t>
            </a:r>
            <a:endParaRPr lang="vi-VN" sz="2300" b="1" dirty="0">
              <a:solidFill>
                <a:srgbClr val="1A32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41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Righ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388677" y="1081966"/>
            <a:ext cx="5838458" cy="646331"/>
          </a:xfrm>
          <a:prstGeom prst="rect">
            <a:avLst/>
          </a:prstGeom>
        </p:spPr>
        <p:txBody>
          <a:bodyPr wrap="none">
            <a:spAutoFit/>
          </a:bodyPr>
          <a:lstStyle/>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1.3.2 </a:t>
            </a:r>
            <a:r>
              <a:rPr lang="vi-VN" sz="2400" b="1" dirty="0">
                <a:solidFill>
                  <a:schemeClr val="accent1">
                    <a:lumMod val="75000"/>
                  </a:schemeClr>
                </a:solidFill>
                <a:latin typeface="Arial" panose="020B0604020202020204" pitchFamily="34" charset="0"/>
                <a:cs typeface="Arial" panose="020B0604020202020204" pitchFamily="34" charset="0"/>
              </a:rPr>
              <a:t>Lĩnh vực nghiên cứu chính</a:t>
            </a:r>
          </a:p>
        </p:txBody>
      </p:sp>
      <p:sp>
        <p:nvSpPr>
          <p:cNvPr id="5" name="Rectangle 4"/>
          <p:cNvSpPr/>
          <p:nvPr/>
        </p:nvSpPr>
        <p:spPr>
          <a:xfrm>
            <a:off x="4204939" y="2111432"/>
            <a:ext cx="3716836" cy="892552"/>
          </a:xfrm>
          <a:prstGeom prst="rect">
            <a:avLst/>
          </a:prstGeom>
        </p:spPr>
        <p:txBody>
          <a:bodyPr wrap="square">
            <a:spAutoFit/>
          </a:bodyPr>
          <a:lstStyle/>
          <a:p>
            <a:pPr marL="342900" indent="-342900">
              <a:lnSpc>
                <a:spcPct val="130000"/>
              </a:lnSpc>
              <a:buFont typeface="Wingdings" panose="05000000000000000000" pitchFamily="2" charset="2"/>
              <a:buChar char="§"/>
            </a:pPr>
            <a:r>
              <a:rPr lang="vi-VN" sz="20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Công thái học vật lí </a:t>
            </a:r>
            <a:r>
              <a:rPr lang="vi-VN" sz="2000"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Physical ergonomics</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204939" y="3123923"/>
            <a:ext cx="3716836" cy="892552"/>
          </a:xfrm>
          <a:prstGeom prst="rect">
            <a:avLst/>
          </a:prstGeom>
        </p:spPr>
        <p:txBody>
          <a:bodyPr wrap="square">
            <a:spAutoFit/>
          </a:bodyPr>
          <a:lstStyle/>
          <a:p>
            <a:pPr marL="342900" indent="-342900">
              <a:lnSpc>
                <a:spcPct val="130000"/>
              </a:lnSpc>
              <a:buFont typeface="Wingdings" panose="05000000000000000000" pitchFamily="2" charset="2"/>
              <a:buChar char="§"/>
            </a:pPr>
            <a:r>
              <a:rPr lang="vi-VN" sz="20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Công thái học nhận thức </a:t>
            </a:r>
            <a:r>
              <a:rPr lang="vi-VN" sz="2000"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Cognitive ergonomics </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4204939" y="4136415"/>
            <a:ext cx="3716836" cy="892552"/>
          </a:xfrm>
          <a:prstGeom prst="rect">
            <a:avLst/>
          </a:prstGeom>
        </p:spPr>
        <p:txBody>
          <a:bodyPr wrap="square">
            <a:spAutoFit/>
          </a:bodyPr>
          <a:lstStyle/>
          <a:p>
            <a:pPr marL="342900" indent="-342900">
              <a:lnSpc>
                <a:spcPct val="130000"/>
              </a:lnSpc>
              <a:buFont typeface="Wingdings" panose="05000000000000000000" pitchFamily="2" charset="2"/>
              <a:buChar char="§"/>
            </a:pPr>
            <a:r>
              <a:rPr lang="vi-VN" sz="20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Công thái học tổ chức </a:t>
            </a:r>
            <a:r>
              <a:rPr lang="vi-VN" sz="2000"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Organizational ergonomics</a:t>
            </a:r>
            <a:endParaRPr lang="en-US" sz="2000" i="1" dirty="0">
              <a:solidFill>
                <a:schemeClr val="accent1">
                  <a:lumMod val="75000"/>
                </a:schemeClr>
              </a:solidFill>
              <a:latin typeface="Arial" panose="020B0604020202020204" pitchFamily="34" charset="0"/>
              <a:cs typeface="Arial" panose="020B0604020202020204" pitchFamily="34" charset="0"/>
            </a:endParaRPr>
          </a:p>
        </p:txBody>
      </p:sp>
      <p:sp>
        <p:nvSpPr>
          <p:cNvPr id="14" name="Rectangle 13"/>
          <p:cNvSpPr/>
          <p:nvPr/>
        </p:nvSpPr>
        <p:spPr>
          <a:xfrm>
            <a:off x="205901" y="0"/>
            <a:ext cx="10654144" cy="446276"/>
          </a:xfrm>
          <a:prstGeom prst="rect">
            <a:avLst/>
          </a:prstGeom>
        </p:spPr>
        <p:txBody>
          <a:bodyPr wrap="square">
            <a:spAutoFit/>
          </a:bodyPr>
          <a:lstStyle/>
          <a:p>
            <a:r>
              <a:rPr lang="vi-VN" sz="2300" b="1" dirty="0">
                <a:solidFill>
                  <a:srgbClr val="1A3260"/>
                </a:solidFill>
                <a:latin typeface="Arial" panose="020B0604020202020204" pitchFamily="34" charset="0"/>
                <a:cs typeface="Arial" panose="020B0604020202020204" pitchFamily="34" charset="0"/>
              </a:rPr>
              <a:t>1.3 </a:t>
            </a:r>
            <a:r>
              <a:rPr lang="en-US" sz="2300" b="1" dirty="0" err="1">
                <a:solidFill>
                  <a:schemeClr val="accent1">
                    <a:lumMod val="75000"/>
                  </a:schemeClr>
                </a:solidFill>
                <a:latin typeface="Arial" panose="020B0604020202020204" pitchFamily="34" charset="0"/>
                <a:cs typeface="Arial" panose="020B0604020202020204" pitchFamily="34" charset="0"/>
              </a:rPr>
              <a:t>Nguyên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tắc</a:t>
            </a:r>
            <a:r>
              <a:rPr lang="en-US" sz="2300" b="1" dirty="0">
                <a:solidFill>
                  <a:schemeClr val="accent1">
                    <a:lumMod val="75000"/>
                  </a:schemeClr>
                </a:solidFill>
                <a:latin typeface="Arial" panose="020B0604020202020204" pitchFamily="34" charset="0"/>
                <a:cs typeface="Arial" panose="020B0604020202020204" pitchFamily="34" charset="0"/>
              </a:rPr>
              <a:t> Ergonomics </a:t>
            </a:r>
            <a:r>
              <a:rPr lang="en-US" sz="2300" b="1" dirty="0" err="1">
                <a:solidFill>
                  <a:schemeClr val="accent1">
                    <a:lumMod val="75000"/>
                  </a:schemeClr>
                </a:solidFill>
                <a:latin typeface="Arial" panose="020B0604020202020204" pitchFamily="34" charset="0"/>
                <a:cs typeface="Arial" panose="020B0604020202020204" pitchFamily="34" charset="0"/>
              </a:rPr>
              <a:t>trong</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thiết</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kế</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sản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phẩm</a:t>
            </a:r>
            <a:r>
              <a:rPr lang="en-US" sz="2300" b="1" dirty="0">
                <a:solidFill>
                  <a:srgbClr val="1A3260"/>
                </a:solidFill>
                <a:latin typeface="Arial" panose="020B0604020202020204" pitchFamily="34" charset="0"/>
                <a:cs typeface="Arial" panose="020B0604020202020204" pitchFamily="34" charset="0"/>
              </a:rPr>
              <a:t>.</a:t>
            </a:r>
            <a:endParaRPr lang="vi-VN" sz="2300" b="1" dirty="0">
              <a:solidFill>
                <a:srgbClr val="1A32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36437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50784" y="739650"/>
            <a:ext cx="8953092" cy="577850"/>
          </a:xfrm>
          <a:prstGeom prst="rect">
            <a:avLst/>
          </a:prstGeom>
        </p:spPr>
        <p:txBody>
          <a:bodyPr wrap="none">
            <a:spAutoFit/>
          </a:bodyPr>
          <a:lstStyle/>
          <a:p>
            <a:pPr lvl="2">
              <a:lnSpc>
                <a:spcPct val="150000"/>
              </a:lnSpc>
            </a:pP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1.3.3 </a:t>
            </a:r>
            <a:r>
              <a:rPr lang="en-US" sz="2400" b="1" dirty="0" err="1">
                <a:solidFill>
                  <a:schemeClr val="accent1">
                    <a:lumMod val="75000"/>
                  </a:schemeClr>
                </a:solidFill>
                <a:latin typeface="Arial" panose="020B0604020202020204" pitchFamily="34" charset="0"/>
                <a:cs typeface="Arial" panose="020B0604020202020204" pitchFamily="34" charset="0"/>
              </a:rPr>
              <a:t>Nguyên</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tắc</a:t>
            </a:r>
            <a:r>
              <a:rPr lang="en-US" sz="2400" b="1" dirty="0">
                <a:solidFill>
                  <a:schemeClr val="accent1">
                    <a:lumMod val="75000"/>
                  </a:schemeClr>
                </a:solidFill>
                <a:latin typeface="Arial" panose="020B0604020202020204" pitchFamily="34" charset="0"/>
                <a:cs typeface="Arial" panose="020B0604020202020204" pitchFamily="34" charset="0"/>
              </a:rPr>
              <a:t> Ergonomics </a:t>
            </a:r>
            <a:r>
              <a:rPr lang="en-US" sz="2400" b="1" dirty="0" err="1">
                <a:solidFill>
                  <a:schemeClr val="accent1">
                    <a:lumMod val="75000"/>
                  </a:schemeClr>
                </a:solidFill>
                <a:latin typeface="Arial" panose="020B0604020202020204" pitchFamily="34" charset="0"/>
                <a:cs typeface="Arial" panose="020B0604020202020204" pitchFamily="34" charset="0"/>
              </a:rPr>
              <a:t>trong</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thiết</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kế</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sản</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phẩm</a:t>
            </a:r>
            <a:endParaRPr lang="vi-VN" sz="2400" b="1" dirty="0">
              <a:solidFill>
                <a:schemeClr val="accent1">
                  <a:lumMod val="75000"/>
                </a:schemeClr>
              </a:solidFill>
              <a:latin typeface="Arial" panose="020B0604020202020204" pitchFamily="34" charset="0"/>
              <a:cs typeface="Arial" panose="020B0604020202020204" pitchFamily="34" charset="0"/>
            </a:endParaRPr>
          </a:p>
        </p:txBody>
      </p:sp>
      <p:sp>
        <p:nvSpPr>
          <p:cNvPr id="4" name="Rectangle 3"/>
          <p:cNvSpPr/>
          <p:nvPr/>
        </p:nvSpPr>
        <p:spPr>
          <a:xfrm>
            <a:off x="4349261" y="1554572"/>
            <a:ext cx="6096000" cy="2746906"/>
          </a:xfrm>
          <a:prstGeom prst="rect">
            <a:avLst/>
          </a:prstGeom>
        </p:spPr>
        <p:txBody>
          <a:bodyPr>
            <a:spAutoFit/>
          </a:bodyPr>
          <a:lstStyle/>
          <a:p>
            <a:pPr marL="457200" indent="-457200" defTabSz="914400" eaLnBrk="0" fontAlgn="base" hangingPunct="0">
              <a:lnSpc>
                <a:spcPct val="150000"/>
              </a:lnSpc>
              <a:spcBef>
                <a:spcPct val="0"/>
              </a:spcBef>
              <a:spcAft>
                <a:spcPct val="0"/>
              </a:spcAft>
              <a:buFont typeface="Wingdings" panose="05000000000000000000" pitchFamily="2" charset="2"/>
              <a:buChar char="§"/>
            </a:pPr>
            <a:r>
              <a:rPr lang="en-US" sz="2300" dirty="0" err="1">
                <a:solidFill>
                  <a:schemeClr val="accent1">
                    <a:lumMod val="75000"/>
                  </a:schemeClr>
                </a:solidFill>
                <a:latin typeface="Arial" panose="020B0604020202020204" pitchFamily="34" charset="0"/>
              </a:rPr>
              <a:t>Thiết</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kế</a:t>
            </a:r>
            <a:r>
              <a:rPr lang="en-US" sz="2300" dirty="0">
                <a:solidFill>
                  <a:schemeClr val="accent1">
                    <a:lumMod val="75000"/>
                  </a:schemeClr>
                </a:solidFill>
                <a:latin typeface="Arial" panose="020B0604020202020204" pitchFamily="34" charset="0"/>
              </a:rPr>
              <a:t> an </a:t>
            </a:r>
            <a:r>
              <a:rPr lang="en-US" sz="2300" dirty="0" err="1">
                <a:solidFill>
                  <a:schemeClr val="accent1">
                    <a:lumMod val="75000"/>
                  </a:schemeClr>
                </a:solidFill>
                <a:latin typeface="Arial" panose="020B0604020202020204" pitchFamily="34" charset="0"/>
              </a:rPr>
              <a:t>toàn</a:t>
            </a:r>
            <a:endParaRPr lang="en-US" sz="2300" dirty="0">
              <a:solidFill>
                <a:schemeClr val="accent1">
                  <a:lumMod val="75000"/>
                </a:schemeClr>
              </a:solidFill>
              <a:latin typeface="Arial" panose="020B0604020202020204" pitchFamily="34" charset="0"/>
            </a:endParaRPr>
          </a:p>
          <a:p>
            <a:pPr marL="457200" indent="-457200" defTabSz="914400" eaLnBrk="0" fontAlgn="base" hangingPunct="0">
              <a:lnSpc>
                <a:spcPct val="150000"/>
              </a:lnSpc>
              <a:spcBef>
                <a:spcPct val="0"/>
              </a:spcBef>
              <a:spcAft>
                <a:spcPct val="0"/>
              </a:spcAft>
              <a:buFont typeface="Wingdings" panose="05000000000000000000" pitchFamily="2" charset="2"/>
              <a:buChar char="§"/>
            </a:pPr>
            <a:r>
              <a:rPr lang="en-US" sz="2300" dirty="0" err="1">
                <a:solidFill>
                  <a:schemeClr val="accent1">
                    <a:lumMod val="75000"/>
                  </a:schemeClr>
                </a:solidFill>
                <a:latin typeface="Arial" panose="020B0604020202020204" pitchFamily="34" charset="0"/>
              </a:rPr>
              <a:t>Thiết</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kế</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dễ</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sử</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dụng</a:t>
            </a:r>
            <a:endParaRPr lang="en-US" sz="2300" dirty="0">
              <a:solidFill>
                <a:schemeClr val="accent1">
                  <a:lumMod val="75000"/>
                </a:schemeClr>
              </a:solidFill>
              <a:latin typeface="Arial" panose="020B0604020202020204" pitchFamily="34" charset="0"/>
            </a:endParaRPr>
          </a:p>
          <a:p>
            <a:pPr marL="457200" indent="-457200" defTabSz="914400" eaLnBrk="0" fontAlgn="base" hangingPunct="0">
              <a:lnSpc>
                <a:spcPct val="150000"/>
              </a:lnSpc>
              <a:spcBef>
                <a:spcPct val="0"/>
              </a:spcBef>
              <a:spcAft>
                <a:spcPct val="0"/>
              </a:spcAft>
              <a:buFont typeface="Wingdings" panose="05000000000000000000" pitchFamily="2" charset="2"/>
              <a:buChar char="§"/>
            </a:pPr>
            <a:r>
              <a:rPr lang="en-US" sz="2300" dirty="0" err="1">
                <a:solidFill>
                  <a:schemeClr val="accent1">
                    <a:lumMod val="75000"/>
                  </a:schemeClr>
                </a:solidFill>
                <a:latin typeface="Arial" panose="020B0604020202020204" pitchFamily="34" charset="0"/>
              </a:rPr>
              <a:t>Thiết</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kế</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đủ</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độ</a:t>
            </a:r>
            <a:r>
              <a:rPr lang="en-US" sz="2300" dirty="0">
                <a:solidFill>
                  <a:schemeClr val="accent1">
                    <a:lumMod val="75000"/>
                  </a:schemeClr>
                </a:solidFill>
                <a:latin typeface="Arial" panose="020B0604020202020204" pitchFamily="34" charset="0"/>
              </a:rPr>
              <a:t> tin </a:t>
            </a:r>
            <a:r>
              <a:rPr lang="en-US" sz="2300" dirty="0" err="1">
                <a:solidFill>
                  <a:schemeClr val="accent1">
                    <a:lumMod val="75000"/>
                  </a:schemeClr>
                </a:solidFill>
                <a:latin typeface="Arial" panose="020B0604020202020204" pitchFamily="34" charset="0"/>
              </a:rPr>
              <a:t>cậy</a:t>
            </a:r>
            <a:endParaRPr lang="en-US" sz="2300" dirty="0">
              <a:solidFill>
                <a:schemeClr val="accent1">
                  <a:lumMod val="75000"/>
                </a:schemeClr>
              </a:solidFill>
              <a:latin typeface="Arial" panose="020B0604020202020204" pitchFamily="34" charset="0"/>
            </a:endParaRPr>
          </a:p>
          <a:p>
            <a:pPr marL="457200" indent="-457200" defTabSz="914400" eaLnBrk="0" fontAlgn="base" hangingPunct="0">
              <a:lnSpc>
                <a:spcPct val="150000"/>
              </a:lnSpc>
              <a:spcBef>
                <a:spcPct val="0"/>
              </a:spcBef>
              <a:spcAft>
                <a:spcPct val="0"/>
              </a:spcAft>
              <a:buFont typeface="Wingdings" panose="05000000000000000000" pitchFamily="2" charset="2"/>
              <a:buChar char="§"/>
            </a:pPr>
            <a:r>
              <a:rPr lang="en-US" sz="2300" dirty="0" err="1">
                <a:solidFill>
                  <a:schemeClr val="accent1">
                    <a:lumMod val="75000"/>
                  </a:schemeClr>
                </a:solidFill>
                <a:latin typeface="Arial" panose="020B0604020202020204" pitchFamily="34" charset="0"/>
              </a:rPr>
              <a:t>Thiết</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kế</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tiện</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nghi</a:t>
            </a:r>
            <a:endParaRPr lang="en-US" sz="2300" dirty="0">
              <a:solidFill>
                <a:schemeClr val="accent1">
                  <a:lumMod val="75000"/>
                </a:schemeClr>
              </a:solidFill>
              <a:latin typeface="Arial" panose="020B0604020202020204" pitchFamily="34" charset="0"/>
            </a:endParaRPr>
          </a:p>
          <a:p>
            <a:pPr marL="457200" indent="-457200" defTabSz="914400" eaLnBrk="0" fontAlgn="base" hangingPunct="0">
              <a:lnSpc>
                <a:spcPct val="150000"/>
              </a:lnSpc>
              <a:spcBef>
                <a:spcPct val="0"/>
              </a:spcBef>
              <a:spcAft>
                <a:spcPct val="0"/>
              </a:spcAft>
              <a:buFont typeface="Wingdings" panose="05000000000000000000" pitchFamily="2" charset="2"/>
              <a:buChar char="§"/>
            </a:pPr>
            <a:r>
              <a:rPr lang="en-US" sz="2300" dirty="0" err="1">
                <a:solidFill>
                  <a:schemeClr val="accent1">
                    <a:lumMod val="75000"/>
                  </a:schemeClr>
                </a:solidFill>
                <a:latin typeface="Arial" panose="020B0604020202020204" pitchFamily="34" charset="0"/>
              </a:rPr>
              <a:t>Thiết</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kế</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lâu</a:t>
            </a:r>
            <a:r>
              <a:rPr lang="en-US" sz="2300" dirty="0">
                <a:solidFill>
                  <a:schemeClr val="accent1">
                    <a:lumMod val="75000"/>
                  </a:schemeClr>
                </a:solidFill>
                <a:latin typeface="Arial" panose="020B0604020202020204" pitchFamily="34" charset="0"/>
              </a:rPr>
              <a:t> </a:t>
            </a:r>
            <a:r>
              <a:rPr lang="en-US" sz="2300" dirty="0" err="1">
                <a:solidFill>
                  <a:schemeClr val="accent1">
                    <a:lumMod val="75000"/>
                  </a:schemeClr>
                </a:solidFill>
                <a:latin typeface="Arial" panose="020B0604020202020204" pitchFamily="34" charset="0"/>
              </a:rPr>
              <a:t>bền</a:t>
            </a:r>
            <a:endParaRPr lang="en-US" sz="2300" dirty="0">
              <a:solidFill>
                <a:schemeClr val="accent1">
                  <a:lumMod val="75000"/>
                </a:schemeClr>
              </a:solidFill>
              <a:latin typeface="Arial" panose="020B0604020202020204" pitchFamily="34" charset="0"/>
            </a:endParaRPr>
          </a:p>
        </p:txBody>
      </p:sp>
      <p:sp>
        <p:nvSpPr>
          <p:cNvPr id="5" name="Rectangle 4"/>
          <p:cNvSpPr/>
          <p:nvPr/>
        </p:nvSpPr>
        <p:spPr>
          <a:xfrm>
            <a:off x="205901" y="0"/>
            <a:ext cx="10654144" cy="446276"/>
          </a:xfrm>
          <a:prstGeom prst="rect">
            <a:avLst/>
          </a:prstGeom>
        </p:spPr>
        <p:txBody>
          <a:bodyPr wrap="square">
            <a:spAutoFit/>
          </a:bodyPr>
          <a:lstStyle/>
          <a:p>
            <a:r>
              <a:rPr lang="vi-VN" sz="2300" b="1" dirty="0">
                <a:solidFill>
                  <a:srgbClr val="1A3260"/>
                </a:solidFill>
                <a:latin typeface="Arial" panose="020B0604020202020204" pitchFamily="34" charset="0"/>
                <a:cs typeface="Arial" panose="020B0604020202020204" pitchFamily="34" charset="0"/>
              </a:rPr>
              <a:t>1.3 </a:t>
            </a:r>
            <a:r>
              <a:rPr lang="en-US" sz="2300" b="1" dirty="0" err="1">
                <a:solidFill>
                  <a:schemeClr val="accent1">
                    <a:lumMod val="75000"/>
                  </a:schemeClr>
                </a:solidFill>
                <a:latin typeface="Arial" panose="020B0604020202020204" pitchFamily="34" charset="0"/>
                <a:cs typeface="Arial" panose="020B0604020202020204" pitchFamily="34" charset="0"/>
              </a:rPr>
              <a:t>Nguyên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tắc</a:t>
            </a:r>
            <a:r>
              <a:rPr lang="en-US" sz="2300" b="1" dirty="0">
                <a:solidFill>
                  <a:schemeClr val="accent1">
                    <a:lumMod val="75000"/>
                  </a:schemeClr>
                </a:solidFill>
                <a:latin typeface="Arial" panose="020B0604020202020204" pitchFamily="34" charset="0"/>
                <a:cs typeface="Arial" panose="020B0604020202020204" pitchFamily="34" charset="0"/>
              </a:rPr>
              <a:t> Ergonomics </a:t>
            </a:r>
            <a:r>
              <a:rPr lang="en-US" sz="2300" b="1" dirty="0" err="1">
                <a:solidFill>
                  <a:schemeClr val="accent1">
                    <a:lumMod val="75000"/>
                  </a:schemeClr>
                </a:solidFill>
                <a:latin typeface="Arial" panose="020B0604020202020204" pitchFamily="34" charset="0"/>
                <a:cs typeface="Arial" panose="020B0604020202020204" pitchFamily="34" charset="0"/>
              </a:rPr>
              <a:t>trong</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thiết</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kế</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sản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phẩm</a:t>
            </a:r>
            <a:r>
              <a:rPr lang="en-US" sz="2300" b="1" dirty="0">
                <a:solidFill>
                  <a:srgbClr val="1A3260"/>
                </a:solidFill>
                <a:latin typeface="Arial" panose="020B0604020202020204" pitchFamily="34" charset="0"/>
                <a:cs typeface="Arial" panose="020B0604020202020204" pitchFamily="34" charset="0"/>
              </a:rPr>
              <a:t>.</a:t>
            </a:r>
            <a:endParaRPr lang="vi-VN" sz="2300" b="1" dirty="0">
              <a:solidFill>
                <a:srgbClr val="1A32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17364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51168" y="629922"/>
            <a:ext cx="9332235" cy="1131848"/>
          </a:xfrm>
          <a:prstGeom prst="rect">
            <a:avLst/>
          </a:prstGeom>
        </p:spPr>
        <p:txBody>
          <a:bodyPr wrap="none">
            <a:spAutoFit/>
          </a:bodyPr>
          <a:lstStyle/>
          <a:p>
            <a:pPr lvl="2">
              <a:lnSpc>
                <a:spcPct val="150000"/>
              </a:lnSpc>
              <a:spcAft>
                <a:spcPts val="0"/>
              </a:spcAft>
            </a:pPr>
            <a:r>
              <a:rPr lang="vi-VN" sz="2400" b="1"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1.3.4 </a:t>
            </a:r>
            <a:r>
              <a:rPr lang="vi-VN" sz="2400" b="1" dirty="0">
                <a:solidFill>
                  <a:schemeClr val="accent1">
                    <a:lumMod val="75000"/>
                  </a:schemeClr>
                </a:solidFill>
                <a:latin typeface="Arial" panose="020B0604020202020204" pitchFamily="34" charset="0"/>
                <a:cs typeface="Arial" panose="020B0604020202020204" pitchFamily="34" charset="0"/>
              </a:rPr>
              <a:t>Yêu cầu  Ergonomics đối với chất lượng sản phẩm</a:t>
            </a:r>
            <a:endPar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lvl="2">
              <a:lnSpc>
                <a:spcPct val="150000"/>
              </a:lnSpc>
            </a:pPr>
            <a:endParaRPr lang="vi-VN" sz="2400" b="1" dirty="0">
              <a:solidFill>
                <a:srgbClr val="1A3260">
                  <a:lumMod val="75000"/>
                </a:srgbClr>
              </a:solidFill>
              <a:latin typeface="Arial" panose="020B0604020202020204" pitchFamily="34" charset="0"/>
              <a:cs typeface="Arial" panose="020B0604020202020204" pitchFamily="34" charset="0"/>
            </a:endParaRPr>
          </a:p>
        </p:txBody>
      </p:sp>
      <p:sp>
        <p:nvSpPr>
          <p:cNvPr id="6" name="Rectangle 5"/>
          <p:cNvSpPr/>
          <p:nvPr/>
        </p:nvSpPr>
        <p:spPr>
          <a:xfrm>
            <a:off x="1041946" y="1566549"/>
            <a:ext cx="10351478" cy="4524315"/>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pPr>
            <a:r>
              <a:rPr lang="vi-VN" sz="24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Tiêu chí vệ sinh: </a:t>
            </a:r>
            <a:r>
              <a:rPr lang="vi-VN" sz="24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Trong quá trình sử dụng sản phẩm sẽ thể hiện những ảnh hưởng đến sức khỏe và khả năng lao động của người sử dụng.</a:t>
            </a:r>
            <a:endParaRPr lang="en-US" sz="24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pPr>
            <a:r>
              <a:rPr lang="vi-VN" sz="24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Tiêu chí về nhân trắc: </a:t>
            </a:r>
            <a:r>
              <a:rPr lang="vi-VN" sz="24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Đảm bảo cho tư thế vận động hợp lý, tiện lợi, phù hợp với tầm vóc… </a:t>
            </a:r>
            <a:endParaRPr lang="en-US" sz="24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pPr>
            <a:r>
              <a:rPr lang="vi-VN" sz="24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Tiêu chí về sinh lý: </a:t>
            </a:r>
            <a:r>
              <a:rPr lang="vi-VN" sz="24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mức độ phù hợp của sản phẩm với đặc điểm về lực cơ, về vận tốc, về năng lượng, về khả năng tâm sinh lý thị giác, thính giác, khứu giác…. của người sử dụng. </a:t>
            </a:r>
            <a:endParaRPr lang="en-US" sz="24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pPr>
            <a:r>
              <a:rPr lang="vi-VN" sz="24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Tiêu chí về tâm lý:</a:t>
            </a:r>
            <a:r>
              <a:rPr lang="vi-VN" sz="24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khả năng tiếp nhận, xử lý thông tin.</a:t>
            </a:r>
            <a:endParaRPr lang="en-US" sz="2400"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7" name="Rectangle 6"/>
          <p:cNvSpPr/>
          <p:nvPr/>
        </p:nvSpPr>
        <p:spPr>
          <a:xfrm>
            <a:off x="205901" y="0"/>
            <a:ext cx="10654144" cy="446276"/>
          </a:xfrm>
          <a:prstGeom prst="rect">
            <a:avLst/>
          </a:prstGeom>
        </p:spPr>
        <p:txBody>
          <a:bodyPr wrap="square">
            <a:spAutoFit/>
          </a:bodyPr>
          <a:lstStyle/>
          <a:p>
            <a:r>
              <a:rPr lang="vi-VN" sz="2300" b="1" dirty="0">
                <a:solidFill>
                  <a:srgbClr val="1A3260"/>
                </a:solidFill>
                <a:latin typeface="Arial" panose="020B0604020202020204" pitchFamily="34" charset="0"/>
                <a:cs typeface="Arial" panose="020B0604020202020204" pitchFamily="34" charset="0"/>
              </a:rPr>
              <a:t>1.3 </a:t>
            </a:r>
            <a:r>
              <a:rPr lang="en-US" sz="2300" b="1" dirty="0" err="1">
                <a:solidFill>
                  <a:schemeClr val="accent1">
                    <a:lumMod val="75000"/>
                  </a:schemeClr>
                </a:solidFill>
                <a:latin typeface="Arial" panose="020B0604020202020204" pitchFamily="34" charset="0"/>
                <a:cs typeface="Arial" panose="020B0604020202020204" pitchFamily="34" charset="0"/>
              </a:rPr>
              <a:t>Nguyên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tắc</a:t>
            </a:r>
            <a:r>
              <a:rPr lang="en-US" sz="2300" b="1" dirty="0">
                <a:solidFill>
                  <a:schemeClr val="accent1">
                    <a:lumMod val="75000"/>
                  </a:schemeClr>
                </a:solidFill>
                <a:latin typeface="Arial" panose="020B0604020202020204" pitchFamily="34" charset="0"/>
                <a:cs typeface="Arial" panose="020B0604020202020204" pitchFamily="34" charset="0"/>
              </a:rPr>
              <a:t> Ergonomics </a:t>
            </a:r>
            <a:r>
              <a:rPr lang="en-US" sz="2300" b="1" dirty="0" err="1">
                <a:solidFill>
                  <a:schemeClr val="accent1">
                    <a:lumMod val="75000"/>
                  </a:schemeClr>
                </a:solidFill>
                <a:latin typeface="Arial" panose="020B0604020202020204" pitchFamily="34" charset="0"/>
                <a:cs typeface="Arial" panose="020B0604020202020204" pitchFamily="34" charset="0"/>
              </a:rPr>
              <a:t>trong</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thiết</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kế</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sản</a:t>
            </a:r>
            <a:r>
              <a:rPr lang="en-US" sz="2300" b="1" dirty="0">
                <a:solidFill>
                  <a:schemeClr val="accent1">
                    <a:lumMod val="75000"/>
                  </a:schemeClr>
                </a:solidFill>
                <a:latin typeface="Arial" panose="020B0604020202020204" pitchFamily="34" charset="0"/>
                <a:cs typeface="Arial" panose="020B0604020202020204" pitchFamily="34" charset="0"/>
              </a:rPr>
              <a:t> </a:t>
            </a:r>
            <a:r>
              <a:rPr lang="en-US" sz="2300" b="1" dirty="0" err="1">
                <a:solidFill>
                  <a:schemeClr val="accent1">
                    <a:lumMod val="75000"/>
                  </a:schemeClr>
                </a:solidFill>
                <a:latin typeface="Arial" panose="020B0604020202020204" pitchFamily="34" charset="0"/>
                <a:cs typeface="Arial" panose="020B0604020202020204" pitchFamily="34" charset="0"/>
              </a:rPr>
              <a:t>phẩm</a:t>
            </a:r>
            <a:r>
              <a:rPr lang="en-US" sz="2300" b="1" dirty="0">
                <a:solidFill>
                  <a:srgbClr val="1A3260"/>
                </a:solidFill>
                <a:latin typeface="Arial" panose="020B0604020202020204" pitchFamily="34" charset="0"/>
                <a:cs typeface="Arial" panose="020B0604020202020204" pitchFamily="34" charset="0"/>
              </a:rPr>
              <a:t>.</a:t>
            </a:r>
            <a:endParaRPr lang="vi-VN" sz="2300" b="1" dirty="0">
              <a:solidFill>
                <a:srgbClr val="1A32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5117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dirty="0" err="1">
                <a:latin typeface="Arial" panose="020B0604020202020204" pitchFamily="34" charset="0"/>
                <a:ea typeface="SimSun" panose="02010600030101010101" pitchFamily="2" charset="-122"/>
                <a:cs typeface="Arial" panose="020B0604020202020204" pitchFamily="34" charset="0"/>
              </a:rPr>
              <a:t>Ch</a:t>
            </a:r>
            <a:r>
              <a:rPr lang="vi-VN" sz="2400" dirty="0">
                <a:latin typeface="Arial" panose="020B0604020202020204" pitchFamily="34" charset="0"/>
                <a:ea typeface="SimSun" panose="02010600030101010101" pitchFamily="2" charset="-122"/>
                <a:cs typeface="Arial" panose="020B0604020202020204" pitchFamily="34" charset="0"/>
              </a:rPr>
              <a:t>ư</a:t>
            </a:r>
            <a:r>
              <a:rPr lang="en-US" sz="2400" dirty="0" err="1">
                <a:latin typeface="Arial" panose="020B0604020202020204" pitchFamily="34" charset="0"/>
                <a:ea typeface="SimSun" panose="02010600030101010101" pitchFamily="2" charset="-122"/>
                <a:cs typeface="Arial" panose="020B0604020202020204" pitchFamily="34" charset="0"/>
              </a:rPr>
              <a:t>ơng</a:t>
            </a:r>
            <a:r>
              <a:rPr lang="en-US" sz="2400" dirty="0">
                <a:latin typeface="Arial" panose="020B0604020202020204" pitchFamily="34" charset="0"/>
                <a:ea typeface="SimSun" panose="02010600030101010101" pitchFamily="2" charset="-122"/>
                <a:cs typeface="Arial" panose="020B0604020202020204" pitchFamily="34" charset="0"/>
              </a:rPr>
              <a:t> 2: </a:t>
            </a:r>
            <a:r>
              <a:rPr lang="en-US" sz="2400" dirty="0" err="1">
                <a:latin typeface="Arial" panose="020B0604020202020204" pitchFamily="34" charset="0"/>
                <a:cs typeface="Arial" panose="020B0604020202020204" pitchFamily="34" charset="0"/>
              </a:rPr>
              <a:t>Quá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trình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vi-VN" sz="2400" dirty="0">
                <a:latin typeface="Arial" panose="020B0604020202020204" pitchFamily="34" charset="0"/>
                <a:cs typeface="Arial" panose="020B0604020202020204" pitchFamily="34" charset="0"/>
              </a:rPr>
              <a:t/>
            </a:r>
            <a:br>
              <a:rPr lang="vi-VN" sz="2400" dirty="0">
                <a:latin typeface="Arial" panose="020B0604020202020204" pitchFamily="34" charset="0"/>
                <a:cs typeface="Arial" panose="020B0604020202020204" pitchFamily="34" charset="0"/>
              </a:rPr>
            </a:br>
            <a:endParaRPr lang="en-US" sz="2400" dirty="0"/>
          </a:p>
        </p:txBody>
      </p:sp>
      <p:sp>
        <p:nvSpPr>
          <p:cNvPr id="3" name="Content Placeholder 2"/>
          <p:cNvSpPr>
            <a:spLocks noGrp="1"/>
          </p:cNvSpPr>
          <p:nvPr>
            <p:ph idx="1"/>
          </p:nvPr>
        </p:nvSpPr>
        <p:spPr>
          <a:xfrm>
            <a:off x="719738" y="1903404"/>
            <a:ext cx="11029615" cy="3678303"/>
          </a:xfrm>
        </p:spPr>
        <p:txBody>
          <a:bodyPr>
            <a:normAutofit/>
          </a:bodyPr>
          <a:lstStyle/>
          <a:p>
            <a:r>
              <a:rPr lang="en-US" sz="2800" dirty="0">
                <a:latin typeface="Calibri" panose="020F0502020204030204" pitchFamily="34" charset="0"/>
                <a:cs typeface="Calibri" panose="020F0502020204030204" pitchFamily="34" charset="0"/>
              </a:rPr>
              <a:t>2.1. </a:t>
            </a:r>
            <a:r>
              <a:rPr lang="en-US" sz="2800" dirty="0" err="1">
                <a:latin typeface="Calibri" panose="020F0502020204030204" pitchFamily="34" charset="0"/>
                <a:cs typeface="Calibri" panose="020F0502020204030204" pitchFamily="34" charset="0"/>
              </a:rPr>
              <a:t>Hình</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thành</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nhiệm</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vụ</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thiết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kế</a:t>
            </a:r>
            <a:r>
              <a:rPr lang="en-US" sz="2800" dirty="0">
                <a:latin typeface="Calibri" panose="020F0502020204030204" pitchFamily="34" charset="0"/>
                <a:cs typeface="Calibri" panose="020F0502020204030204" pitchFamily="34" charset="0"/>
              </a:rPr>
              <a:t> </a:t>
            </a:r>
            <a:endParaRPr lang="vi-VN"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2.2. </a:t>
            </a:r>
            <a:r>
              <a:rPr lang="en-US" sz="2800" dirty="0" err="1">
                <a:latin typeface="Calibri" panose="020F0502020204030204" pitchFamily="34" charset="0"/>
                <a:cs typeface="Calibri" panose="020F0502020204030204" pitchFamily="34" charset="0"/>
              </a:rPr>
              <a:t>Xây</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dựng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nhiệm</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vụ</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thiết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kế</a:t>
            </a:r>
            <a:endParaRPr lang="vi-VN"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2.3 </a:t>
            </a:r>
            <a:r>
              <a:rPr lang="en-US" sz="2800" dirty="0" err="1">
                <a:latin typeface="Calibri" panose="020F0502020204030204" pitchFamily="34" charset="0"/>
                <a:cs typeface="Calibri" panose="020F0502020204030204" pitchFamily="34" charset="0"/>
              </a:rPr>
              <a:t>Hình</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thành</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và</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xây</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dựng</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giải</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pháp</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thiết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kế</a:t>
            </a: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2.4  </a:t>
            </a:r>
            <a:r>
              <a:rPr lang="en-US" sz="2800" dirty="0" err="1">
                <a:latin typeface="Calibri" panose="020F0502020204030204" pitchFamily="34" charset="0"/>
                <a:cs typeface="Calibri" panose="020F0502020204030204" pitchFamily="34" charset="0"/>
              </a:rPr>
              <a:t>Hoàn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thành</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giải</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pháp</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thiết</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kế</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78692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623058"/>
            <a:ext cx="4046301" cy="496996"/>
          </a:xfrm>
          <a:prstGeom prst="rect">
            <a:avLst/>
          </a:prstGeom>
        </p:spPr>
        <p:txBody>
          <a:bodyPr wrap="none">
            <a:spAutoFit/>
          </a:bodyPr>
          <a:lstStyle/>
          <a:p>
            <a:pPr marL="1200150" lvl="2" indent="-285750">
              <a:lnSpc>
                <a:spcPct val="150000"/>
              </a:lnSpc>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Mỹ thuật công nghiệp</a:t>
            </a:r>
            <a:endParaRPr lang="en-US" sz="20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4" name="Rectangle 3"/>
          <p:cNvSpPr/>
          <p:nvPr/>
        </p:nvSpPr>
        <p:spPr>
          <a:xfrm>
            <a:off x="1177636" y="2120054"/>
            <a:ext cx="10363201" cy="1323439"/>
          </a:xfrm>
          <a:prstGeom prst="rect">
            <a:avLst/>
          </a:prstGeom>
        </p:spPr>
        <p:txBody>
          <a:bodyPr wrap="square">
            <a:spAutoFit/>
          </a:bodyPr>
          <a:lstStyle/>
          <a:p>
            <a:pPr algn="just"/>
            <a:r>
              <a:rPr lang="vi-VN" sz="2000" dirty="0">
                <a:solidFill>
                  <a:prstClr val="black">
                    <a:lumMod val="75000"/>
                    <a:lumOff val="25000"/>
                  </a:prstClr>
                </a:solidFill>
                <a:latin typeface="Arial" panose="020B0604020202020204" pitchFamily="34" charset="0"/>
                <a:ea typeface="SimSun" panose="02010600030101010101" pitchFamily="2" charset="-122"/>
                <a:cs typeface="Arial" panose="020B0604020202020204" pitchFamily="34" charset="0"/>
              </a:rPr>
              <a:t>Mỹ thuật công nghiệp là hoạt động sáng tạo có mục đích thiết lập một môi trường đồ vật hài hòa thỏa mãn đầy đủ  chất các nhu cầu vật chất và tinh thần của con người. Mục đích đó đạt được bằng cách xác lập các chất lượng hình thức của đồ vật tạo nên bởi sản xuất công nghiệp.</a:t>
            </a:r>
            <a:endParaRPr lang="en-US" sz="20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5" name="Rectangle 4"/>
          <p:cNvSpPr/>
          <p:nvPr/>
        </p:nvSpPr>
        <p:spPr>
          <a:xfrm>
            <a:off x="956521" y="4043221"/>
            <a:ext cx="10363201" cy="2554545"/>
          </a:xfrm>
          <a:prstGeom prst="rect">
            <a:avLst/>
          </a:prstGeom>
        </p:spPr>
        <p:txBody>
          <a:bodyPr wrap="square">
            <a:spAutoFit/>
          </a:bodyPr>
          <a:lstStyle/>
          <a:p>
            <a:pPr marL="234950" algn="just"/>
            <a:r>
              <a:rPr lang="vi-VN"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 kế mỹ thuật công nghiệp (Design) là ngành thiết kế tạo mẫu, tạo dáng cho sản phẩm công nghiệp, thiết kế môi trường sống hay thế giới đồ vật.</a:t>
            </a:r>
            <a:endPar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algn="just"/>
            <a:endParaRPr lang="en-US" sz="2000" dirty="0">
              <a:solidFill>
                <a:srgbClr val="EBEBEB">
                  <a:lumMod val="25000"/>
                </a:srgbClr>
              </a:solidFill>
              <a:latin typeface="Arial" panose="020B0604020202020204" pitchFamily="34" charset="0"/>
              <a:ea typeface="SimSun" panose="02010600030101010101" pitchFamily="2" charset="-122"/>
              <a:cs typeface="Arial" panose="020B0604020202020204" pitchFamily="34" charset="0"/>
            </a:endParaRPr>
          </a:p>
          <a:p>
            <a:pPr marL="342900" indent="-342900" algn="just">
              <a:buFont typeface="Wingdings" panose="05000000000000000000" pitchFamily="2" charset="2"/>
              <a:buChar char="§"/>
            </a:pP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Một</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số</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lĩnh</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vực</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thiết</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kế</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công</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nghiệp</a:t>
            </a:r>
            <a:endPar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endParaRPr>
          </a:p>
          <a:p>
            <a:pPr algn="just"/>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p>
          <a:p>
            <a:pPr marL="169863" algn="just"/>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Các</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lĩnh</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vực</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Đồ</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họa</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(graphic design),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nội</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thất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(interior design),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thời</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trang</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(fashion design),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tạo</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dáng</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công</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nghiệp</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(industrial design).</a:t>
            </a:r>
          </a:p>
          <a:p>
            <a:pPr algn="just"/>
            <a:endParaRPr lang="en-US" sz="2000" dirty="0">
              <a:solidFill>
                <a:srgbClr val="EBEBEB">
                  <a:lumMod val="25000"/>
                </a:srgbClr>
              </a:solidFill>
              <a:latin typeface="Arial" panose="020B0604020202020204" pitchFamily="34" charset="0"/>
              <a:ea typeface="SimSun" panose="02010600030101010101" pitchFamily="2" charset="-122"/>
              <a:cs typeface="Arial" panose="020B0604020202020204" pitchFamily="34" charset="0"/>
            </a:endParaRPr>
          </a:p>
        </p:txBody>
      </p:sp>
      <p:sp>
        <p:nvSpPr>
          <p:cNvPr id="6" name="Rectangle 5"/>
          <p:cNvSpPr/>
          <p:nvPr/>
        </p:nvSpPr>
        <p:spPr>
          <a:xfrm>
            <a:off x="0" y="3471776"/>
            <a:ext cx="5099473" cy="496996"/>
          </a:xfrm>
          <a:prstGeom prst="rect">
            <a:avLst/>
          </a:prstGeom>
        </p:spPr>
        <p:txBody>
          <a:bodyPr wrap="none">
            <a:spAutoFit/>
          </a:bodyPr>
          <a:lstStyle/>
          <a:p>
            <a:pPr marL="1200150" lvl="2" indent="-285750">
              <a:lnSpc>
                <a:spcPct val="150000"/>
              </a:lnSpc>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Thiết kế mỹ thuật công nghiệp</a:t>
            </a:r>
            <a:endParaRPr lang="en-US" sz="20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9" name="TextBox 8"/>
          <p:cNvSpPr txBox="1"/>
          <p:nvPr/>
        </p:nvSpPr>
        <p:spPr>
          <a:xfrm>
            <a:off x="3841115" y="836171"/>
            <a:ext cx="4594015" cy="446276"/>
          </a:xfrm>
          <a:prstGeom prst="rect">
            <a:avLst/>
          </a:prstGeom>
          <a:noFill/>
        </p:spPr>
        <p:txBody>
          <a:bodyPr wrap="none" rtlCol="0">
            <a:spAutoFit/>
          </a:bodyPr>
          <a:lstStyle/>
          <a:p>
            <a:pPr algn="ctr"/>
            <a:r>
              <a:rPr lang="en-US" sz="2300" dirty="0">
                <a:solidFill>
                  <a:srgbClr val="1A3260">
                    <a:lumMod val="75000"/>
                  </a:srgbClr>
                </a:solidFill>
                <a:latin typeface="Times New Roman" panose="02020603050405020304" pitchFamily="18" charset="0"/>
                <a:cs typeface="Times New Roman" panose="02020603050405020304" pitchFamily="18" charset="0"/>
              </a:rPr>
              <a:t>MỘT SỐ KHÁI NIỆM LIÊN QUAN</a:t>
            </a:r>
          </a:p>
        </p:txBody>
      </p:sp>
    </p:spTree>
    <p:extLst>
      <p:ext uri="{BB962C8B-B14F-4D97-AF65-F5344CB8AC3E}">
        <p14:creationId xmlns:p14="http://schemas.microsoft.com/office/powerpoint/2010/main" val="685070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1" y="663519"/>
            <a:ext cx="11029616" cy="843309"/>
          </a:xfrm>
        </p:spPr>
        <p:txBody>
          <a:bodyPr/>
          <a:lstStyle/>
          <a:p>
            <a:r>
              <a:rPr lang="vi-VN" dirty="0">
                <a:latin typeface="+mn-lt"/>
              </a:rPr>
              <a:t>Thiết kế mỹ thuật công nghiệp </a:t>
            </a:r>
            <a:r>
              <a:rPr lang="en-US" i="1" dirty="0">
                <a:latin typeface="+mn-lt"/>
              </a:rPr>
              <a:t>( Industrial Design )</a:t>
            </a:r>
            <a:endParaRPr lang="en-US" dirty="0">
              <a:latin typeface="+mn-lt"/>
            </a:endParaRPr>
          </a:p>
        </p:txBody>
      </p:sp>
      <p:sp>
        <p:nvSpPr>
          <p:cNvPr id="5" name="TextBox 4"/>
          <p:cNvSpPr txBox="1"/>
          <p:nvPr/>
        </p:nvSpPr>
        <p:spPr>
          <a:xfrm>
            <a:off x="437882" y="1906073"/>
            <a:ext cx="2247731" cy="1015663"/>
          </a:xfrm>
          <a:prstGeom prst="rect">
            <a:avLst/>
          </a:prstGeom>
          <a:noFill/>
        </p:spPr>
        <p:txBody>
          <a:bodyPr wrap="none" rtlCol="0">
            <a:spAutoFit/>
          </a:bodyPr>
          <a:lstStyle/>
          <a:p>
            <a:pPr>
              <a:lnSpc>
                <a:spcPct val="150000"/>
              </a:lnSpc>
            </a:pPr>
            <a:r>
              <a:rPr lang="vi-VN" sz="2000" b="1" dirty="0">
                <a:solidFill>
                  <a:srgbClr val="1A3260"/>
                </a:solidFill>
              </a:rPr>
              <a:t>Bài giảng</a:t>
            </a:r>
          </a:p>
          <a:p>
            <a:pPr>
              <a:lnSpc>
                <a:spcPct val="150000"/>
              </a:lnSpc>
            </a:pPr>
            <a:r>
              <a:rPr lang="vi-VN" sz="2000" b="1" dirty="0">
                <a:solidFill>
                  <a:srgbClr val="1A3260"/>
                </a:solidFill>
              </a:rPr>
              <a:t>Sách tham khảo</a:t>
            </a:r>
            <a:endParaRPr lang="en-US" sz="2000" b="1" dirty="0">
              <a:solidFill>
                <a:srgbClr val="1A3260"/>
              </a:solidFill>
            </a:endParaRPr>
          </a:p>
        </p:txBody>
      </p:sp>
      <p:sp>
        <p:nvSpPr>
          <p:cNvPr id="6" name="Rectangle 5"/>
          <p:cNvSpPr/>
          <p:nvPr/>
        </p:nvSpPr>
        <p:spPr>
          <a:xfrm>
            <a:off x="990599" y="2921736"/>
            <a:ext cx="9448801" cy="2246769"/>
          </a:xfrm>
          <a:prstGeom prst="rect">
            <a:avLst/>
          </a:prstGeom>
        </p:spPr>
        <p:txBody>
          <a:bodyPr wrap="square">
            <a:spAutoFit/>
          </a:bodyPr>
          <a:lstStyle/>
          <a:p>
            <a:pPr marL="285750" indent="-285750" algn="just">
              <a:spcBef>
                <a:spcPts val="300"/>
              </a:spcBef>
              <a:spcAft>
                <a:spcPts val="300"/>
              </a:spcAft>
              <a:buFont typeface="Wingdings" panose="05000000000000000000" pitchFamily="2" charset="2"/>
              <a:buChar char="§"/>
            </a:pPr>
            <a:r>
              <a:rPr lang="en-US" sz="2000" dirty="0" err="1">
                <a:solidFill>
                  <a:schemeClr val="tx1">
                    <a:lumMod val="75000"/>
                    <a:lumOff val="25000"/>
                  </a:schemeClr>
                </a:solidFill>
                <a:latin typeface="Arial" panose="020B0604020202020204" pitchFamily="34" charset="0"/>
                <a:cs typeface="Arial" panose="020B0604020202020204" pitchFamily="34" charset="0"/>
              </a:rPr>
              <a:t>Phạm</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Đỗ</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Nhật</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Tiến</a:t>
            </a:r>
            <a:r>
              <a:rPr lang="en-US" sz="2000" dirty="0">
                <a:solidFill>
                  <a:schemeClr val="tx1">
                    <a:lumMod val="75000"/>
                    <a:lumOff val="25000"/>
                  </a:schemeClr>
                </a:solidFill>
                <a:latin typeface="Arial" panose="020B0604020202020204" pitchFamily="34" charset="0"/>
                <a:cs typeface="Arial" panose="020B0604020202020204" pitchFamily="34" charset="0"/>
              </a:rPr>
              <a:t> (1982) . </a:t>
            </a:r>
            <a:r>
              <a:rPr lang="en-US" sz="2000" dirty="0" err="1">
                <a:solidFill>
                  <a:schemeClr val="tx1">
                    <a:lumMod val="75000"/>
                    <a:lumOff val="25000"/>
                  </a:schemeClr>
                </a:solidFill>
                <a:latin typeface="Arial" panose="020B0604020202020204" pitchFamily="34" charset="0"/>
                <a:cs typeface="Arial" panose="020B0604020202020204" pitchFamily="34" charset="0"/>
              </a:rPr>
              <a:t>Mỹ</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thuật</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công</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nghiệp</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Nxb</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Văn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hóa</a:t>
            </a:r>
            <a:endParaRPr lang="vi-VN" sz="20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gn="just">
              <a:spcBef>
                <a:spcPts val="300"/>
              </a:spcBef>
              <a:spcAft>
                <a:spcPts val="300"/>
              </a:spcAft>
              <a:buFont typeface="Wingdings" panose="05000000000000000000" pitchFamily="2" charset="2"/>
              <a:buChar char="§"/>
            </a:pPr>
            <a:r>
              <a:rPr lang="en-US" sz="2000" dirty="0" err="1">
                <a:solidFill>
                  <a:schemeClr val="tx1">
                    <a:lumMod val="75000"/>
                    <a:lumOff val="25000"/>
                  </a:schemeClr>
                </a:solidFill>
                <a:latin typeface="Arial" panose="020B0604020202020204" pitchFamily="34" charset="0"/>
                <a:cs typeface="Arial" panose="020B0604020202020204" pitchFamily="34" charset="0"/>
              </a:rPr>
              <a:t>Lê</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Huy</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Văn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Trần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Từ</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Thành</a:t>
            </a:r>
            <a:r>
              <a:rPr lang="en-US" sz="2000" dirty="0">
                <a:solidFill>
                  <a:schemeClr val="tx1">
                    <a:lumMod val="75000"/>
                    <a:lumOff val="25000"/>
                  </a:schemeClr>
                </a:solidFill>
                <a:latin typeface="Arial" panose="020B0604020202020204" pitchFamily="34" charset="0"/>
                <a:cs typeface="Arial" panose="020B0604020202020204" pitchFamily="34" charset="0"/>
              </a:rPr>
              <a:t>(2006). </a:t>
            </a:r>
            <a:r>
              <a:rPr lang="en-US" sz="2000" dirty="0" err="1">
                <a:solidFill>
                  <a:schemeClr val="tx1">
                    <a:lumMod val="75000"/>
                    <a:lumOff val="25000"/>
                  </a:schemeClr>
                </a:solidFill>
                <a:latin typeface="Arial" panose="020B0604020202020204" pitchFamily="34" charset="0"/>
                <a:cs typeface="Arial" panose="020B0604020202020204" pitchFamily="34" charset="0"/>
              </a:rPr>
              <a:t>Cơ</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sở</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tạo</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hình</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Nxb</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Mỹ</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thuật</a:t>
            </a:r>
            <a:r>
              <a:rPr lang="en-US" sz="2000" dirty="0">
                <a:solidFill>
                  <a:schemeClr val="tx1">
                    <a:lumMod val="75000"/>
                    <a:lumOff val="25000"/>
                  </a:schemeClr>
                </a:solidFill>
                <a:latin typeface="Arial" panose="020B0604020202020204" pitchFamily="34" charset="0"/>
                <a:cs typeface="Arial" panose="020B0604020202020204" pitchFamily="34" charset="0"/>
              </a:rPr>
              <a:t>. </a:t>
            </a:r>
            <a:endParaRPr lang="vi-VN" sz="20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gn="just">
              <a:spcBef>
                <a:spcPts val="300"/>
              </a:spcBef>
              <a:spcAft>
                <a:spcPts val="300"/>
              </a:spcAft>
              <a:buFont typeface="Wingdings" panose="05000000000000000000" pitchFamily="2" charset="2"/>
              <a:buChar char="§"/>
            </a:pPr>
            <a:r>
              <a:rPr lang="en-US" sz="2000" dirty="0" err="1">
                <a:solidFill>
                  <a:schemeClr val="tx1">
                    <a:lumMod val="75000"/>
                    <a:lumOff val="25000"/>
                  </a:schemeClr>
                </a:solidFill>
                <a:latin typeface="Arial" panose="020B0604020202020204" pitchFamily="34" charset="0"/>
                <a:cs typeface="Arial" panose="020B0604020202020204" pitchFamily="34" charset="0"/>
              </a:rPr>
              <a:t>Nguyễn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Bạch</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Ngọc</a:t>
            </a:r>
            <a:r>
              <a:rPr lang="en-US" sz="2000" dirty="0">
                <a:solidFill>
                  <a:schemeClr val="tx1">
                    <a:lumMod val="75000"/>
                    <a:lumOff val="25000"/>
                  </a:schemeClr>
                </a:solidFill>
                <a:latin typeface="Arial" panose="020B0604020202020204" pitchFamily="34" charset="0"/>
                <a:cs typeface="Arial" panose="020B0604020202020204" pitchFamily="34" charset="0"/>
              </a:rPr>
              <a:t> (2000). </a:t>
            </a:r>
            <a:r>
              <a:rPr lang="en-US" sz="2000" dirty="0" err="1">
                <a:solidFill>
                  <a:schemeClr val="tx1">
                    <a:lumMod val="75000"/>
                    <a:lumOff val="25000"/>
                  </a:schemeClr>
                </a:solidFill>
                <a:latin typeface="Arial" panose="020B0604020202020204" pitchFamily="34" charset="0"/>
                <a:cs typeface="Arial" panose="020B0604020202020204" pitchFamily="34" charset="0"/>
              </a:rPr>
              <a:t>Écgônômi</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trong</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thiết</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kế</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và</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sản</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xuất</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Nxb</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Giáo</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Dục</a:t>
            </a:r>
            <a:r>
              <a:rPr lang="en-US" sz="2000" dirty="0">
                <a:solidFill>
                  <a:schemeClr val="tx1">
                    <a:lumMod val="75000"/>
                    <a:lumOff val="25000"/>
                  </a:schemeClr>
                </a:solidFill>
                <a:latin typeface="Arial" panose="020B0604020202020204" pitchFamily="34" charset="0"/>
                <a:cs typeface="Arial" panose="020B0604020202020204" pitchFamily="34" charset="0"/>
              </a:rPr>
              <a:t>.</a:t>
            </a:r>
            <a:endParaRPr lang="en-US" sz="2000" dirty="0">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a:p>
            <a:pPr marL="285750" indent="-285750" algn="just">
              <a:spcBef>
                <a:spcPts val="300"/>
              </a:spcBef>
              <a:spcAft>
                <a:spcPts val="300"/>
              </a:spcAft>
              <a:buFont typeface="Wingdings" panose="05000000000000000000" pitchFamily="2" charset="2"/>
              <a:buChar char="§"/>
            </a:pPr>
            <a:r>
              <a:rPr lang="en-US" sz="2000" dirty="0">
                <a:solidFill>
                  <a:schemeClr val="tx1">
                    <a:lumMod val="75000"/>
                    <a:lumOff val="25000"/>
                  </a:schemeClr>
                </a:solidFill>
                <a:latin typeface="Arial" panose="020B0604020202020204" pitchFamily="34" charset="0"/>
                <a:cs typeface="Arial" panose="020B0604020202020204" pitchFamily="34" charset="0"/>
              </a:rPr>
              <a:t>Scott </a:t>
            </a:r>
            <a:r>
              <a:rPr lang="en-US" sz="2000" dirty="0" err="1">
                <a:solidFill>
                  <a:schemeClr val="tx1">
                    <a:lumMod val="75000"/>
                    <a:lumOff val="25000"/>
                  </a:schemeClr>
                </a:solidFill>
                <a:latin typeface="Arial" panose="020B0604020202020204" pitchFamily="34" charset="0"/>
                <a:cs typeface="Arial" panose="020B0604020202020204" pitchFamily="34" charset="0"/>
              </a:rPr>
              <a:t>Openshaw</a:t>
            </a:r>
            <a:r>
              <a:rPr lang="en-US" sz="2000" dirty="0">
                <a:solidFill>
                  <a:schemeClr val="tx1">
                    <a:lumMod val="75000"/>
                    <a:lumOff val="25000"/>
                  </a:schemeClr>
                </a:solidFill>
                <a:latin typeface="Arial" panose="020B0604020202020204" pitchFamily="34" charset="0"/>
                <a:cs typeface="Arial" panose="020B0604020202020204" pitchFamily="34" charset="0"/>
              </a:rPr>
              <a:t>, Erin Taylor (2006). Ergonomics and Design. </a:t>
            </a:r>
            <a:r>
              <a:rPr lang="en-US" sz="2000" dirty="0" err="1">
                <a:solidFill>
                  <a:schemeClr val="tx1">
                    <a:lumMod val="75000"/>
                    <a:lumOff val="25000"/>
                  </a:schemeClr>
                </a:solidFill>
                <a:latin typeface="Arial" panose="020B0604020202020204" pitchFamily="34" charset="0"/>
                <a:cs typeface="Arial" panose="020B0604020202020204" pitchFamily="34" charset="0"/>
              </a:rPr>
              <a:t>Allsteel</a:t>
            </a:r>
            <a:r>
              <a:rPr lang="en-US" sz="2000" dirty="0">
                <a:solidFill>
                  <a:schemeClr val="tx1">
                    <a:lumMod val="75000"/>
                    <a:lumOff val="25000"/>
                  </a:schemeClr>
                </a:solidFill>
                <a:latin typeface="Arial" panose="020B0604020202020204" pitchFamily="34" charset="0"/>
                <a:cs typeface="Arial" panose="020B0604020202020204" pitchFamily="34" charset="0"/>
              </a:rPr>
              <a:t> Inc. </a:t>
            </a:r>
            <a:endParaRPr lang="vi-VN" sz="2000" dirty="0">
              <a:solidFill>
                <a:schemeClr val="tx1">
                  <a:lumMod val="75000"/>
                  <a:lumOff val="25000"/>
                </a:schemeClr>
              </a:solidFill>
              <a:latin typeface="Arial" panose="020B0604020202020204" pitchFamily="34" charset="0"/>
              <a:cs typeface="Arial" panose="020B0604020202020204" pitchFamily="34" charset="0"/>
            </a:endParaRPr>
          </a:p>
          <a:p>
            <a:pPr marL="285750" indent="-285750" algn="just">
              <a:spcBef>
                <a:spcPts val="300"/>
              </a:spcBef>
              <a:spcAft>
                <a:spcPts val="300"/>
              </a:spcAft>
              <a:buFont typeface="Wingdings" panose="05000000000000000000" pitchFamily="2" charset="2"/>
              <a:buChar char="§"/>
            </a:pPr>
            <a:r>
              <a:rPr lang="en-US" sz="2000" dirty="0" err="1">
                <a:solidFill>
                  <a:schemeClr val="tx1">
                    <a:lumMod val="75000"/>
                    <a:lumOff val="25000"/>
                  </a:schemeClr>
                </a:solidFill>
                <a:latin typeface="Arial" panose="020B0604020202020204" pitchFamily="34" charset="0"/>
                <a:cs typeface="Arial" panose="020B0604020202020204" pitchFamily="34" charset="0"/>
              </a:rPr>
              <a:t>Christoph</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Meinel</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Hasso</a:t>
            </a:r>
            <a:r>
              <a:rPr lang="en-US" sz="2000" dirty="0">
                <a:solidFill>
                  <a:schemeClr val="tx1">
                    <a:lumMod val="75000"/>
                    <a:lumOff val="25000"/>
                  </a:schemeClr>
                </a:solidFill>
                <a:latin typeface="Arial" panose="020B0604020202020204" pitchFamily="34" charset="0"/>
                <a:cs typeface="Arial" panose="020B0604020202020204" pitchFamily="34" charset="0"/>
              </a:rPr>
              <a:t> </a:t>
            </a:r>
            <a:r>
              <a:rPr lang="en-US" sz="2000" dirty="0" err="1">
                <a:solidFill>
                  <a:schemeClr val="tx1">
                    <a:lumMod val="75000"/>
                    <a:lumOff val="25000"/>
                  </a:schemeClr>
                </a:solidFill>
                <a:latin typeface="Arial" panose="020B0604020202020204" pitchFamily="34" charset="0"/>
                <a:cs typeface="Arial" panose="020B0604020202020204" pitchFamily="34" charset="0"/>
              </a:rPr>
              <a:t>Plattner</a:t>
            </a:r>
            <a:r>
              <a:rPr lang="en-US" sz="2000" dirty="0">
                <a:solidFill>
                  <a:schemeClr val="tx1">
                    <a:lumMod val="75000"/>
                    <a:lumOff val="25000"/>
                  </a:schemeClr>
                </a:solidFill>
                <a:latin typeface="Arial" panose="020B0604020202020204" pitchFamily="34" charset="0"/>
                <a:cs typeface="Arial" panose="020B0604020202020204" pitchFamily="34" charset="0"/>
              </a:rPr>
              <a:t>, Larry </a:t>
            </a:r>
            <a:r>
              <a:rPr lang="en-US" sz="2000" dirty="0" err="1">
                <a:solidFill>
                  <a:schemeClr val="tx1">
                    <a:lumMod val="75000"/>
                    <a:lumOff val="25000"/>
                  </a:schemeClr>
                </a:solidFill>
                <a:latin typeface="Arial" panose="020B0604020202020204" pitchFamily="34" charset="0"/>
                <a:cs typeface="Arial" panose="020B0604020202020204" pitchFamily="34" charset="0"/>
              </a:rPr>
              <a:t>Leifer</a:t>
            </a:r>
            <a:r>
              <a:rPr lang="en-US" sz="2000" dirty="0">
                <a:solidFill>
                  <a:schemeClr val="tx1">
                    <a:lumMod val="75000"/>
                    <a:lumOff val="25000"/>
                  </a:schemeClr>
                </a:solidFill>
                <a:latin typeface="Arial" panose="020B0604020202020204" pitchFamily="34" charset="0"/>
                <a:cs typeface="Arial" panose="020B0604020202020204" pitchFamily="34" charset="0"/>
              </a:rPr>
              <a:t> (2010). Design Thinking: Understand – Improve - Apply . Springer.</a:t>
            </a:r>
            <a:endParaRPr lang="en-US" sz="2000" dirty="0">
              <a:solidFill>
                <a:schemeClr val="tx1">
                  <a:lumMod val="75000"/>
                  <a:lumOff val="25000"/>
                </a:schemeClr>
              </a:solidFill>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6210564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457191" y="1973693"/>
            <a:ext cx="8136203" cy="3847207"/>
          </a:xfrm>
          <a:prstGeom prst="rect">
            <a:avLst/>
          </a:prstGeom>
        </p:spPr>
        <p:txBody>
          <a:bodyPr wrap="square">
            <a:spAutoFit/>
          </a:bodyPr>
          <a:lstStyle/>
          <a:p>
            <a:pPr marL="342900" indent="-342900" algn="just">
              <a:lnSpc>
                <a:spcPct val="150000"/>
              </a:lnSpc>
              <a:spcAft>
                <a:spcPts val="600"/>
              </a:spcAft>
              <a:buFont typeface="Wingdings" panose="05000000000000000000" pitchFamily="2" charset="2"/>
              <a:buChar char="Ø"/>
            </a:pPr>
            <a:r>
              <a:rPr lang="vi-VN" sz="195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Đó là cái thống nhất, cái bất biến mà ta có thể tri giác được trực tiếp bằng mắt bao trùm lên tất cả sự đa dạng bề ngoài của các sản phẩm. </a:t>
            </a:r>
            <a:endParaRPr lang="en-US" sz="195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endParaRPr>
          </a:p>
          <a:p>
            <a:pPr marL="342900" indent="-342900" algn="just">
              <a:lnSpc>
                <a:spcPct val="150000"/>
              </a:lnSpc>
              <a:spcAft>
                <a:spcPts val="600"/>
              </a:spcAft>
              <a:buFont typeface="Wingdings" panose="05000000000000000000" pitchFamily="2" charset="2"/>
              <a:buChar char="Ø"/>
            </a:pPr>
            <a:r>
              <a:rPr lang="vi-VN" sz="195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Đó là cái chung đặc trưng được kết tinh lại từ sự kết hợp muôn màu, vẻ giữa các yếu tố hình thể với các yếu tố cấu tạo, chức năng, vật liệu của sản phẩm. Cái chung đó tồn tại một cách vật chất, khách quan.</a:t>
            </a:r>
            <a:endParaRPr lang="en-US" sz="195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endParaRPr>
          </a:p>
          <a:p>
            <a:pPr marL="342900" indent="-342900" algn="just">
              <a:lnSpc>
                <a:spcPct val="150000"/>
              </a:lnSpc>
              <a:spcAft>
                <a:spcPts val="600"/>
              </a:spcAft>
              <a:buFont typeface="Wingdings" panose="05000000000000000000" pitchFamily="2" charset="2"/>
              <a:buChar char="Ø"/>
            </a:pPr>
            <a:endParaRPr lang="en-US" sz="195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endParaRPr>
          </a:p>
        </p:txBody>
      </p:sp>
      <p:sp>
        <p:nvSpPr>
          <p:cNvPr id="7" name="Rectangle 6"/>
          <p:cNvSpPr/>
          <p:nvPr/>
        </p:nvSpPr>
        <p:spPr>
          <a:xfrm>
            <a:off x="0" y="1327362"/>
            <a:ext cx="2852063" cy="496996"/>
          </a:xfrm>
          <a:prstGeom prst="rect">
            <a:avLst/>
          </a:prstGeom>
        </p:spPr>
        <p:txBody>
          <a:bodyPr wrap="none">
            <a:spAutoFit/>
          </a:bodyPr>
          <a:lstStyle/>
          <a:p>
            <a:pPr marL="1200150" lvl="2" indent="-285750">
              <a:lnSpc>
                <a:spcPct val="150000"/>
              </a:lnSpc>
              <a:buFont typeface="Wingdings" panose="05000000000000000000" pitchFamily="2" charset="2"/>
              <a:buChar char="§"/>
            </a:pP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Phong</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cách</a:t>
            </a:r>
            <a:endParaRPr lang="en-US" sz="20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8" name="Rectangle 7"/>
          <p:cNvSpPr/>
          <p:nvPr/>
        </p:nvSpPr>
        <p:spPr>
          <a:xfrm>
            <a:off x="564575" y="5557376"/>
            <a:ext cx="6096000" cy="369332"/>
          </a:xfrm>
          <a:prstGeom prst="rect">
            <a:avLst/>
          </a:prstGeom>
        </p:spPr>
        <p:txBody>
          <a:bodyPr>
            <a:spAutoFit/>
          </a:bodyPr>
          <a:lstStyle/>
          <a:p>
            <a:endParaRPr lang="en-US" dirty="0">
              <a:solidFill>
                <a:prstClr val="black"/>
              </a:solidFill>
            </a:endParaRPr>
          </a:p>
        </p:txBody>
      </p:sp>
      <p:sp>
        <p:nvSpPr>
          <p:cNvPr id="10" name="TextBox 9"/>
          <p:cNvSpPr txBox="1"/>
          <p:nvPr/>
        </p:nvSpPr>
        <p:spPr>
          <a:xfrm>
            <a:off x="2218550" y="742586"/>
            <a:ext cx="4594015" cy="446276"/>
          </a:xfrm>
          <a:prstGeom prst="rect">
            <a:avLst/>
          </a:prstGeom>
          <a:noFill/>
        </p:spPr>
        <p:txBody>
          <a:bodyPr wrap="none" rtlCol="0">
            <a:spAutoFit/>
          </a:bodyPr>
          <a:lstStyle/>
          <a:p>
            <a:pPr algn="ctr"/>
            <a:r>
              <a:rPr lang="en-US" sz="2300" dirty="0">
                <a:solidFill>
                  <a:srgbClr val="1A3260">
                    <a:lumMod val="75000"/>
                  </a:srgbClr>
                </a:solidFill>
                <a:latin typeface="Times New Roman" panose="02020603050405020304" pitchFamily="18" charset="0"/>
                <a:cs typeface="Times New Roman" panose="02020603050405020304" pitchFamily="18" charset="0"/>
              </a:rPr>
              <a:t>MỘT SỐ KHÁI NIỆM LIÊN QUAN</a:t>
            </a:r>
          </a:p>
        </p:txBody>
      </p:sp>
    </p:spTree>
    <p:extLst>
      <p:ext uri="{BB962C8B-B14F-4D97-AF65-F5344CB8AC3E}">
        <p14:creationId xmlns:p14="http://schemas.microsoft.com/office/powerpoint/2010/main" val="553662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750" y="719562"/>
            <a:ext cx="2907792" cy="58653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rot="16200000">
            <a:off x="-738358" y="3175468"/>
            <a:ext cx="4377648" cy="1307537"/>
          </a:xfrm>
          <a:prstGeom prst="rect">
            <a:avLst/>
          </a:prstGeom>
        </p:spPr>
        <p:txBody>
          <a:bodyPr wrap="square">
            <a:spAutoFit/>
          </a:bodyPr>
          <a:lstStyle/>
          <a:p>
            <a:pPr lvl="0">
              <a:lnSpc>
                <a:spcPct val="150000"/>
              </a:lnSpc>
              <a:spcAft>
                <a:spcPts val="0"/>
              </a:spcAft>
            </a:pPr>
            <a:r>
              <a:rPr lang="vi-VN" sz="2800" b="1" dirty="0">
                <a:solidFill>
                  <a:schemeClr val="bg1">
                    <a:lumMod val="95000"/>
                  </a:schemeClr>
                </a:solidFill>
                <a:latin typeface="Times New Roman" panose="02020603050405020304" pitchFamily="18" charset="0"/>
                <a:ea typeface="SimSun" panose="02010600030101010101" pitchFamily="2" charset="-122"/>
              </a:rPr>
              <a:t>Qu</a:t>
            </a:r>
            <a:r>
              <a:rPr lang="en-US" sz="2800" b="1" dirty="0">
                <a:solidFill>
                  <a:schemeClr val="bg1">
                    <a:lumMod val="95000"/>
                  </a:schemeClr>
                </a:solidFill>
                <a:latin typeface="Times New Roman" panose="02020603050405020304" pitchFamily="18" charset="0"/>
                <a:ea typeface="SimSun" panose="02010600030101010101" pitchFamily="2" charset="-122"/>
              </a:rPr>
              <a:t>y</a:t>
            </a:r>
            <a:r>
              <a:rPr lang="vi-VN" sz="2800" b="1" dirty="0">
                <a:solidFill>
                  <a:schemeClr val="bg1">
                    <a:lumMod val="95000"/>
                  </a:schemeClr>
                </a:solidFill>
                <a:latin typeface="Times New Roman" panose="02020603050405020304" pitchFamily="18" charset="0"/>
                <a:ea typeface="SimSun" panose="02010600030101010101" pitchFamily="2" charset="-122"/>
              </a:rPr>
              <a:t> trình thiết kế</a:t>
            </a:r>
            <a:endParaRPr lang="en-US" sz="2800" b="1" dirty="0">
              <a:solidFill>
                <a:schemeClr val="bg1">
                  <a:lumMod val="95000"/>
                </a:schemeClr>
              </a:solidFill>
              <a:latin typeface="Times New Roman" panose="02020603050405020304" pitchFamily="18" charset="0"/>
              <a:ea typeface="SimSun" panose="02010600030101010101" pitchFamily="2" charset="-122"/>
            </a:endParaRPr>
          </a:p>
          <a:p>
            <a:pPr lvl="0">
              <a:lnSpc>
                <a:spcPct val="150000"/>
              </a:lnSpc>
              <a:spcAft>
                <a:spcPts val="0"/>
              </a:spcAft>
            </a:pPr>
            <a:r>
              <a:rPr lang="vi-VN" sz="2800" b="1" dirty="0">
                <a:solidFill>
                  <a:schemeClr val="bg1">
                    <a:lumMod val="95000"/>
                  </a:schemeClr>
                </a:solidFill>
                <a:latin typeface="Times New Roman" panose="02020603050405020304" pitchFamily="18" charset="0"/>
                <a:ea typeface="SimSun" panose="02010600030101010101" pitchFamily="2" charset="-122"/>
              </a:rPr>
              <a:t> Mỹ thuật Công nghiệp </a:t>
            </a:r>
            <a:endParaRPr lang="en-US" sz="2800" dirty="0">
              <a:solidFill>
                <a:schemeClr val="bg1">
                  <a:lumMod val="95000"/>
                </a:schemeClr>
              </a:solidFill>
              <a:effectLst/>
              <a:latin typeface="Times New Roman" panose="02020603050405020304" pitchFamily="18" charset="0"/>
              <a:ea typeface="SimSun" panose="02010600030101010101" pitchFamily="2" charset="-122"/>
            </a:endParaRPr>
          </a:p>
        </p:txBody>
      </p:sp>
      <p:sp>
        <p:nvSpPr>
          <p:cNvPr id="6" name="Rectangle 5"/>
          <p:cNvSpPr/>
          <p:nvPr/>
        </p:nvSpPr>
        <p:spPr>
          <a:xfrm>
            <a:off x="8723376" y="607440"/>
            <a:ext cx="3163824" cy="591485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4398402" y="719562"/>
            <a:ext cx="5682954" cy="6346243"/>
            <a:chOff x="2872054" y="670074"/>
            <a:chExt cx="5682954" cy="6346243"/>
          </a:xfrm>
        </p:grpSpPr>
        <p:sp>
          <p:nvSpPr>
            <p:cNvPr id="4" name="Hộp Văn bản 60"/>
            <p:cNvSpPr txBox="1">
              <a:spLocks noChangeArrowheads="1"/>
            </p:cNvSpPr>
            <p:nvPr/>
          </p:nvSpPr>
          <p:spPr bwMode="auto">
            <a:xfrm>
              <a:off x="2877770" y="1361589"/>
              <a:ext cx="2501426" cy="516890"/>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a:lnSpc>
                  <a:spcPct val="120000"/>
                </a:lnSpc>
                <a:spcAft>
                  <a:spcPts val="0"/>
                </a:spcAft>
              </a:pP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Xây</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dựng</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nhiệm</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vụ</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thiết</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kế</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mỹ</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thuật</a:t>
              </a:r>
              <a:endPar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5" name="Hộp Văn bản 59"/>
            <p:cNvSpPr txBox="1">
              <a:spLocks noChangeArrowheads="1"/>
            </p:cNvSpPr>
            <p:nvPr/>
          </p:nvSpPr>
          <p:spPr bwMode="auto">
            <a:xfrm>
              <a:off x="2877770" y="670074"/>
              <a:ext cx="2650636" cy="516890"/>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a:lnSpc>
                  <a:spcPct val="120000"/>
                </a:lnSpc>
                <a:spcAft>
                  <a:spcPts val="0"/>
                </a:spcAft>
              </a:pP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Hình</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thành</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nhiệm</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vụ</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thiết</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kế</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mỹ</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thuật</a:t>
              </a:r>
              <a:endPar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7" name="Hộp Văn bản 57"/>
            <p:cNvSpPr txBox="1">
              <a:spLocks noChangeArrowheads="1"/>
            </p:cNvSpPr>
            <p:nvPr/>
          </p:nvSpPr>
          <p:spPr bwMode="auto">
            <a:xfrm>
              <a:off x="6281762" y="732132"/>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Xác</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định</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yêu</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cầu</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mới</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Hộp Văn bản 55"/>
            <p:cNvSpPr txBox="1">
              <a:spLocks noChangeArrowheads="1"/>
            </p:cNvSpPr>
            <p:nvPr/>
          </p:nvSpPr>
          <p:spPr bwMode="auto">
            <a:xfrm>
              <a:off x="6281762" y="1203302"/>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Xác</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định</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mục</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tiêu</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4" name="Hộp Văn bản 50"/>
            <p:cNvSpPr txBox="1">
              <a:spLocks noChangeArrowheads="1"/>
            </p:cNvSpPr>
            <p:nvPr/>
          </p:nvSpPr>
          <p:spPr bwMode="auto">
            <a:xfrm>
              <a:off x="6281762" y="1596367"/>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Nghiên</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cứu</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tiền</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thiết</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kế</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7" name="Hộp Văn bản 47"/>
            <p:cNvSpPr txBox="1">
              <a:spLocks noChangeArrowheads="1"/>
            </p:cNvSpPr>
            <p:nvPr/>
          </p:nvSpPr>
          <p:spPr bwMode="auto">
            <a:xfrm>
              <a:off x="2877770" y="2188994"/>
              <a:ext cx="2650636" cy="516890"/>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a:lnSpc>
                  <a:spcPct val="120000"/>
                </a:lnSpc>
                <a:spcAft>
                  <a:spcPts val="0"/>
                </a:spcAft>
              </a:pP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Hình</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thành</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và</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xây</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dựng</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giải</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pháp</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thiết</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kế</a:t>
              </a:r>
              <a:endPar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20" name="Hộp Văn bản 44"/>
            <p:cNvSpPr txBox="1">
              <a:spLocks noChangeArrowheads="1"/>
            </p:cNvSpPr>
            <p:nvPr/>
          </p:nvSpPr>
          <p:spPr bwMode="auto">
            <a:xfrm>
              <a:off x="6281762" y="2067537"/>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Xây</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dựng</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bài</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toán</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25" name="Hộp Văn bản 39"/>
            <p:cNvSpPr txBox="1">
              <a:spLocks noChangeArrowheads="1"/>
            </p:cNvSpPr>
            <p:nvPr/>
          </p:nvSpPr>
          <p:spPr bwMode="auto">
            <a:xfrm>
              <a:off x="6281762" y="2516482"/>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Ý </a:t>
              </a:r>
              <a:r>
                <a:rPr lang="en-US" sz="1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đồ</a:t>
              </a:r>
              <a:r>
                <a:rPr lang="en-US" sz="1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sáng</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tạo</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28" name="Hộp Văn bản 36"/>
            <p:cNvSpPr txBox="1">
              <a:spLocks noChangeArrowheads="1"/>
            </p:cNvSpPr>
            <p:nvPr/>
          </p:nvSpPr>
          <p:spPr bwMode="auto">
            <a:xfrm>
              <a:off x="6281762" y="2988287"/>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Thiết</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kế</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phác</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thảo</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30" name="Hộp Văn bản 34"/>
            <p:cNvSpPr txBox="1">
              <a:spLocks noChangeArrowheads="1"/>
            </p:cNvSpPr>
            <p:nvPr/>
          </p:nvSpPr>
          <p:spPr bwMode="auto">
            <a:xfrm>
              <a:off x="6288747" y="3473427"/>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Phân</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tích</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34" name="Hộp Văn bản 30"/>
            <p:cNvSpPr txBox="1">
              <a:spLocks noChangeArrowheads="1"/>
            </p:cNvSpPr>
            <p:nvPr/>
          </p:nvSpPr>
          <p:spPr bwMode="auto">
            <a:xfrm>
              <a:off x="6288747" y="3899512"/>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Ma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két</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mô</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hình</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39" name="Hộp Văn bản 25"/>
            <p:cNvSpPr txBox="1">
              <a:spLocks noChangeArrowheads="1"/>
            </p:cNvSpPr>
            <p:nvPr/>
          </p:nvSpPr>
          <p:spPr bwMode="auto">
            <a:xfrm>
              <a:off x="6281762" y="4339567"/>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Thiết</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kế</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chế</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tạo</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42" name="Hộp Văn bản 22"/>
            <p:cNvSpPr txBox="1">
              <a:spLocks noChangeArrowheads="1"/>
            </p:cNvSpPr>
            <p:nvPr/>
          </p:nvSpPr>
          <p:spPr bwMode="auto">
            <a:xfrm>
              <a:off x="6281762" y="4810737"/>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Mẫu</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đầu</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43" name="Hộp Văn bản 21"/>
            <p:cNvSpPr txBox="1">
              <a:spLocks noChangeArrowheads="1"/>
            </p:cNvSpPr>
            <p:nvPr/>
          </p:nvSpPr>
          <p:spPr bwMode="auto">
            <a:xfrm>
              <a:off x="2872054" y="4880124"/>
              <a:ext cx="2656351" cy="76644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a:lnSpc>
                  <a:spcPct val="120000"/>
                </a:lnSpc>
                <a:spcAft>
                  <a:spcPts val="0"/>
                </a:spcAft>
              </a:pP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Hoàn</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thành</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giải</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pháp</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thiết</a:t>
              </a:r>
              <a:r>
                <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600" b="1"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kế</a:t>
              </a:r>
              <a:endParaRPr lang="en-US" sz="16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48" name="Hộp Văn bản 16"/>
            <p:cNvSpPr txBox="1">
              <a:spLocks noChangeArrowheads="1"/>
            </p:cNvSpPr>
            <p:nvPr/>
          </p:nvSpPr>
          <p:spPr bwMode="auto">
            <a:xfrm>
              <a:off x="6281762" y="5257777"/>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Sản</a:t>
              </a:r>
              <a:r>
                <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 </a:t>
              </a:r>
              <a:r>
                <a:rPr lang="en-US" sz="1300" dirty="0" err="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xuất</a:t>
              </a:r>
              <a:endParaRPr lang="en-US" sz="13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51" name="Hộp Văn bản 13"/>
            <p:cNvSpPr txBox="1">
              <a:spLocks noChangeArrowheads="1"/>
            </p:cNvSpPr>
            <p:nvPr/>
          </p:nvSpPr>
          <p:spPr bwMode="auto">
            <a:xfrm>
              <a:off x="6281762" y="5729582"/>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Phân phối</a:t>
              </a:r>
            </a:p>
          </p:txBody>
        </p:sp>
        <p:sp>
          <p:nvSpPr>
            <p:cNvPr id="52" name="Hộp Văn bản 12"/>
            <p:cNvSpPr txBox="1">
              <a:spLocks noChangeArrowheads="1"/>
            </p:cNvSpPr>
            <p:nvPr/>
          </p:nvSpPr>
          <p:spPr bwMode="auto">
            <a:xfrm>
              <a:off x="2884755" y="5901204"/>
              <a:ext cx="2650636" cy="356235"/>
            </a:xfrm>
            <a:prstGeom prst="rect">
              <a:avLst/>
            </a:prstGeom>
            <a:solidFill>
              <a:srgbClr val="FFFFFF"/>
            </a:solidFill>
            <a:ln w="9525">
              <a:solidFill>
                <a:srgbClr val="FFFFFF"/>
              </a:solidFill>
              <a:miter lim="800000"/>
              <a:headEnd/>
              <a:tailEnd/>
            </a:ln>
          </p:spPr>
          <p:txBody>
            <a:bodyPr rot="0" vert="horz" wrap="square" lIns="91440" tIns="45720" rIns="91440" bIns="45720" anchor="t" anchorCtr="0" upright="1">
              <a:noAutofit/>
            </a:bodyPr>
            <a:lstStyle/>
            <a:p>
              <a:pPr>
                <a:lnSpc>
                  <a:spcPct val="120000"/>
                </a:lnSpc>
                <a:spcAft>
                  <a:spcPts val="0"/>
                </a:spcAft>
              </a:pPr>
              <a:r>
                <a:rPr lang="en-US" sz="1600" b="1">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Sản phẩm mới</a:t>
              </a:r>
            </a:p>
          </p:txBody>
        </p:sp>
        <p:sp>
          <p:nvSpPr>
            <p:cNvPr id="57" name="Hộp Văn bản 7"/>
            <p:cNvSpPr txBox="1">
              <a:spLocks noChangeArrowheads="1"/>
            </p:cNvSpPr>
            <p:nvPr/>
          </p:nvSpPr>
          <p:spPr bwMode="auto">
            <a:xfrm>
              <a:off x="6281762" y="6228692"/>
              <a:ext cx="2088515" cy="356235"/>
            </a:xfrm>
            <a:prstGeom prst="rect">
              <a:avLst/>
            </a:prstGeom>
            <a:solidFill>
              <a:schemeClr val="bg1">
                <a:lumMod val="95000"/>
              </a:schemeClr>
            </a:solidFill>
            <a:ln w="9525">
              <a:solidFill>
                <a:srgbClr val="000000"/>
              </a:solidFill>
              <a:miter lim="800000"/>
              <a:headEnd/>
              <a:tailEnd/>
            </a:ln>
          </p:spPr>
          <p:txBody>
            <a:bodyPr rot="0" vert="horz" wrap="square" lIns="91440" tIns="45720" rIns="91440" bIns="45720" anchor="t" anchorCtr="0" upright="1">
              <a:noAutofit/>
            </a:bodyPr>
            <a:lstStyle/>
            <a:p>
              <a:pPr algn="ctr">
                <a:lnSpc>
                  <a:spcPct val="120000"/>
                </a:lnSpc>
                <a:spcAft>
                  <a:spcPts val="0"/>
                </a:spcAft>
              </a:pPr>
              <a:r>
                <a:rPr lang="en-US" sz="130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rPr>
                <a:t>Tiêu dùng</a:t>
              </a:r>
            </a:p>
          </p:txBody>
        </p:sp>
        <p:cxnSp>
          <p:nvCxnSpPr>
            <p:cNvPr id="59" name="Elbow Connector 58"/>
            <p:cNvCxnSpPr>
              <a:stCxn id="7" idx="3"/>
              <a:endCxn id="9" idx="3"/>
            </p:cNvCxnSpPr>
            <p:nvPr/>
          </p:nvCxnSpPr>
          <p:spPr>
            <a:xfrm>
              <a:off x="8370277" y="910250"/>
              <a:ext cx="12700" cy="47117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14" idx="3"/>
              <a:endCxn id="20" idx="3"/>
            </p:cNvCxnSpPr>
            <p:nvPr/>
          </p:nvCxnSpPr>
          <p:spPr>
            <a:xfrm>
              <a:off x="8370277" y="1774485"/>
              <a:ext cx="12700" cy="47117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Elbow Connector 62"/>
            <p:cNvCxnSpPr>
              <a:stCxn id="25" idx="3"/>
              <a:endCxn id="28" idx="3"/>
            </p:cNvCxnSpPr>
            <p:nvPr/>
          </p:nvCxnSpPr>
          <p:spPr>
            <a:xfrm>
              <a:off x="8370277" y="2694600"/>
              <a:ext cx="12700" cy="47180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Elbow Connector 64"/>
            <p:cNvCxnSpPr>
              <a:stCxn id="30" idx="3"/>
              <a:endCxn id="34" idx="3"/>
            </p:cNvCxnSpPr>
            <p:nvPr/>
          </p:nvCxnSpPr>
          <p:spPr>
            <a:xfrm>
              <a:off x="8377262" y="3651545"/>
              <a:ext cx="12700" cy="42608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Elbow Connector 66"/>
            <p:cNvCxnSpPr>
              <a:stCxn id="39" idx="3"/>
              <a:endCxn id="42" idx="3"/>
            </p:cNvCxnSpPr>
            <p:nvPr/>
          </p:nvCxnSpPr>
          <p:spPr>
            <a:xfrm>
              <a:off x="8370277" y="4517685"/>
              <a:ext cx="12700" cy="47117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48" idx="3"/>
              <a:endCxn id="51" idx="3"/>
            </p:cNvCxnSpPr>
            <p:nvPr/>
          </p:nvCxnSpPr>
          <p:spPr>
            <a:xfrm>
              <a:off x="8370277" y="5435895"/>
              <a:ext cx="12700" cy="47180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70"/>
            <p:cNvCxnSpPr>
              <a:stCxn id="9" idx="1"/>
              <a:endCxn id="14" idx="1"/>
            </p:cNvCxnSpPr>
            <p:nvPr/>
          </p:nvCxnSpPr>
          <p:spPr>
            <a:xfrm rot="10800000" flipV="1">
              <a:off x="6281762" y="1381419"/>
              <a:ext cx="12700" cy="39306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Elbow Connector 72"/>
            <p:cNvCxnSpPr>
              <a:stCxn id="20" idx="1"/>
              <a:endCxn id="25" idx="1"/>
            </p:cNvCxnSpPr>
            <p:nvPr/>
          </p:nvCxnSpPr>
          <p:spPr>
            <a:xfrm rot="10800000" flipV="1">
              <a:off x="6281762" y="2245654"/>
              <a:ext cx="12700" cy="448945"/>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Elbow Connector 74"/>
            <p:cNvCxnSpPr>
              <a:stCxn id="28" idx="1"/>
              <a:endCxn id="30" idx="1"/>
            </p:cNvCxnSpPr>
            <p:nvPr/>
          </p:nvCxnSpPr>
          <p:spPr>
            <a:xfrm rot="10800000" flipH="1" flipV="1">
              <a:off x="6281761" y="3166405"/>
              <a:ext cx="6985" cy="485140"/>
            </a:xfrm>
            <a:prstGeom prst="bentConnector3">
              <a:avLst>
                <a:gd name="adj1" fmla="val -32727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Elbow Connector 76"/>
            <p:cNvCxnSpPr>
              <a:stCxn id="34" idx="1"/>
              <a:endCxn id="39" idx="1"/>
            </p:cNvCxnSpPr>
            <p:nvPr/>
          </p:nvCxnSpPr>
          <p:spPr>
            <a:xfrm rot="10800000" flipV="1">
              <a:off x="6281763" y="4077629"/>
              <a:ext cx="6985" cy="440055"/>
            </a:xfrm>
            <a:prstGeom prst="bentConnector3">
              <a:avLst>
                <a:gd name="adj1" fmla="val 337272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Elbow Connector 80"/>
            <p:cNvCxnSpPr>
              <a:stCxn id="42" idx="1"/>
              <a:endCxn id="48" idx="1"/>
            </p:cNvCxnSpPr>
            <p:nvPr/>
          </p:nvCxnSpPr>
          <p:spPr>
            <a:xfrm rot="10800000" flipV="1">
              <a:off x="6281762" y="4988855"/>
              <a:ext cx="12700" cy="44704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Elbow Connector 82"/>
            <p:cNvCxnSpPr>
              <a:stCxn id="51" idx="1"/>
              <a:endCxn id="57" idx="1"/>
            </p:cNvCxnSpPr>
            <p:nvPr/>
          </p:nvCxnSpPr>
          <p:spPr>
            <a:xfrm rot="10800000" flipV="1">
              <a:off x="6281762" y="5907700"/>
              <a:ext cx="12700" cy="499110"/>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8370277" y="6646985"/>
              <a:ext cx="184731" cy="369332"/>
            </a:xfrm>
            <a:prstGeom prst="rect">
              <a:avLst/>
            </a:prstGeom>
            <a:noFill/>
          </p:spPr>
          <p:txBody>
            <a:bodyPr wrap="none" rtlCol="0">
              <a:spAutoFit/>
            </a:bodyPr>
            <a:lstStyle/>
            <a:p>
              <a:endParaRPr lang="en-US" dirty="0"/>
            </a:p>
          </p:txBody>
        </p:sp>
      </p:grpSp>
      <p:sp>
        <p:nvSpPr>
          <p:cNvPr id="38" name="TextBox 37"/>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27697148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6"/>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60"/>
          <p:cNvSpPr/>
          <p:nvPr/>
        </p:nvSpPr>
        <p:spPr>
          <a:xfrm>
            <a:off x="3763968" y="1342718"/>
            <a:ext cx="10654144" cy="461665"/>
          </a:xfrm>
          <a:prstGeom prst="rect">
            <a:avLst/>
          </a:prstGeom>
        </p:spPr>
        <p:txBody>
          <a:bodyPr wrap="square">
            <a:spAutoFit/>
          </a:bodyPr>
          <a:lstStyle/>
          <a:p>
            <a:r>
              <a:rPr lang="en-US" sz="2400" b="1" dirty="0">
                <a:solidFill>
                  <a:srgbClr val="1A3260"/>
                </a:solidFill>
                <a:latin typeface="Arial" panose="020B0604020202020204" pitchFamily="34" charset="0"/>
                <a:cs typeface="Arial" panose="020B0604020202020204" pitchFamily="34" charset="0"/>
              </a:rPr>
              <a:t>2</a:t>
            </a:r>
            <a:r>
              <a:rPr lang="vi-VN" sz="2400" b="1" dirty="0">
                <a:solidFill>
                  <a:srgbClr val="1A3260"/>
                </a:solidFill>
                <a:latin typeface="Arial" panose="020B0604020202020204" pitchFamily="34" charset="0"/>
                <a:cs typeface="Arial" panose="020B0604020202020204" pitchFamily="34" charset="0"/>
              </a:rPr>
              <a:t>.</a:t>
            </a:r>
            <a:r>
              <a:rPr lang="en-US" sz="2400" b="1" dirty="0">
                <a:solidFill>
                  <a:srgbClr val="1A3260"/>
                </a:solidFill>
                <a:latin typeface="Arial" panose="020B0604020202020204" pitchFamily="34" charset="0"/>
                <a:cs typeface="Arial" panose="020B0604020202020204" pitchFamily="34" charset="0"/>
              </a:rPr>
              <a:t>1</a:t>
            </a:r>
            <a:r>
              <a:rPr lang="vi-VN" sz="2400" b="1" dirty="0">
                <a:solidFill>
                  <a:srgbClr val="1A3260"/>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Hình</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thành</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nhiệm</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vụ</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thiết</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kế</a:t>
            </a:r>
            <a:r>
              <a:rPr lang="en-US" sz="2400" b="1" dirty="0">
                <a:solidFill>
                  <a:schemeClr val="accent1">
                    <a:lumMod val="75000"/>
                  </a:schemeClr>
                </a:solidFill>
                <a:latin typeface="Arial" panose="020B0604020202020204" pitchFamily="34" charset="0"/>
                <a:cs typeface="Arial" panose="020B0604020202020204" pitchFamily="34" charset="0"/>
              </a:rPr>
              <a:t> </a:t>
            </a:r>
            <a:endParaRPr lang="vi-VN" sz="2400" b="1" dirty="0">
              <a:solidFill>
                <a:schemeClr val="accent1">
                  <a:lumMod val="75000"/>
                </a:schemeClr>
              </a:solidFill>
              <a:latin typeface="Arial" panose="020B0604020202020204" pitchFamily="34" charset="0"/>
              <a:cs typeface="Arial" panose="020B0604020202020204" pitchFamily="34" charset="0"/>
            </a:endParaRPr>
          </a:p>
        </p:txBody>
      </p:sp>
      <p:sp>
        <p:nvSpPr>
          <p:cNvPr id="62" name="Rectangle 61"/>
          <p:cNvSpPr/>
          <p:nvPr/>
        </p:nvSpPr>
        <p:spPr>
          <a:xfrm>
            <a:off x="965001" y="2434631"/>
            <a:ext cx="3376245" cy="478016"/>
          </a:xfrm>
          <a:prstGeom prst="rect">
            <a:avLst/>
          </a:prstGeom>
        </p:spPr>
        <p:txBody>
          <a:bodyPr wrap="none">
            <a:spAutoFit/>
          </a:bodyPr>
          <a:lstStyle/>
          <a:p>
            <a:pPr marL="342900" indent="-342900" algn="ctr">
              <a:lnSpc>
                <a:spcPct val="120000"/>
              </a:lnSpc>
              <a:spcAft>
                <a:spcPts val="0"/>
              </a:spcAft>
              <a:buFont typeface="Wingdings" panose="05000000000000000000" pitchFamily="2" charset="2"/>
              <a:buChar char="§"/>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Xác</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định</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yêu</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cầu</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mới</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6" name="Rectangle 5"/>
          <p:cNvSpPr/>
          <p:nvPr/>
        </p:nvSpPr>
        <p:spPr>
          <a:xfrm>
            <a:off x="6596296" y="2562647"/>
            <a:ext cx="2972289" cy="400110"/>
          </a:xfrm>
          <a:prstGeom prst="rect">
            <a:avLst/>
          </a:prstGeom>
        </p:spPr>
        <p:txBody>
          <a:bodyPr wrap="none">
            <a:spAutoFit/>
          </a:bodyPr>
          <a:lstStyle/>
          <a:p>
            <a:r>
              <a:rPr lang="vi-VN" sz="20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 kế sản phẩm mới</a:t>
            </a:r>
            <a:endParaRPr lang="en-US" sz="2000" b="1" dirty="0">
              <a:solidFill>
                <a:schemeClr val="accent1">
                  <a:lumMod val="75000"/>
                </a:schemeClr>
              </a:solidFill>
              <a:latin typeface="Arial" panose="020B0604020202020204" pitchFamily="34" charset="0"/>
              <a:cs typeface="Arial" panose="020B0604020202020204" pitchFamily="34" charset="0"/>
            </a:endParaRPr>
          </a:p>
        </p:txBody>
      </p:sp>
      <p:sp>
        <p:nvSpPr>
          <p:cNvPr id="7" name="Rectangle 6"/>
          <p:cNvSpPr/>
          <p:nvPr/>
        </p:nvSpPr>
        <p:spPr>
          <a:xfrm>
            <a:off x="6596296" y="3189298"/>
            <a:ext cx="3658374" cy="400110"/>
          </a:xfrm>
          <a:prstGeom prst="rect">
            <a:avLst/>
          </a:prstGeom>
        </p:spPr>
        <p:txBody>
          <a:bodyPr wrap="none">
            <a:spAutoFit/>
          </a:bodyPr>
          <a:lstStyle/>
          <a:p>
            <a:r>
              <a:rPr lang="vi-VN" sz="20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Cải tiến một sản phẩm đã có</a:t>
            </a:r>
            <a:endParaRPr lang="en-US" sz="2000" b="1" dirty="0">
              <a:solidFill>
                <a:schemeClr val="accent1">
                  <a:lumMod val="75000"/>
                </a:schemeClr>
              </a:solidFill>
              <a:latin typeface="Arial" panose="020B0604020202020204" pitchFamily="34" charset="0"/>
              <a:cs typeface="Arial" panose="020B0604020202020204" pitchFamily="34" charset="0"/>
            </a:endParaRPr>
          </a:p>
        </p:txBody>
      </p:sp>
      <p:cxnSp>
        <p:nvCxnSpPr>
          <p:cNvPr id="8" name="Elbow Connector 7"/>
          <p:cNvCxnSpPr>
            <a:endCxn id="7" idx="1"/>
          </p:cNvCxnSpPr>
          <p:nvPr/>
        </p:nvCxnSpPr>
        <p:spPr>
          <a:xfrm>
            <a:off x="4341246" y="2762702"/>
            <a:ext cx="2255050" cy="6266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endCxn id="6" idx="1"/>
          </p:cNvCxnSpPr>
          <p:nvPr/>
        </p:nvCxnSpPr>
        <p:spPr>
          <a:xfrm>
            <a:off x="4341246" y="2762702"/>
            <a:ext cx="22550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3137215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140" y="707886"/>
            <a:ext cx="10654144" cy="461665"/>
          </a:xfrm>
          <a:prstGeom prst="rect">
            <a:avLst/>
          </a:prstGeom>
        </p:spPr>
        <p:txBody>
          <a:bodyPr wrap="square">
            <a:sp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2</a:t>
            </a:r>
            <a:r>
              <a:rPr lang="vi-VN" sz="2400" b="1" dirty="0">
                <a:solidFill>
                  <a:schemeClr val="accent1">
                    <a:lumMod val="75000"/>
                  </a:schemeClr>
                </a:solidFill>
                <a:latin typeface="Arial" panose="020B0604020202020204" pitchFamily="34" charset="0"/>
                <a:cs typeface="Arial" panose="020B0604020202020204" pitchFamily="34" charset="0"/>
              </a:rPr>
              <a:t>.</a:t>
            </a:r>
            <a:r>
              <a:rPr lang="en-US" sz="2400" b="1" dirty="0">
                <a:solidFill>
                  <a:schemeClr val="accent1">
                    <a:lumMod val="75000"/>
                  </a:schemeClr>
                </a:solidFill>
                <a:latin typeface="Arial" panose="020B0604020202020204" pitchFamily="34" charset="0"/>
                <a:cs typeface="Arial" panose="020B0604020202020204" pitchFamily="34" charset="0"/>
              </a:rPr>
              <a:t>2</a:t>
            </a:r>
            <a:r>
              <a:rPr lang="vi-VN"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Xây</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dựng</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nhiệm</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vụ</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thiết</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kế</a:t>
            </a:r>
            <a:endParaRPr lang="vi-VN" sz="2400" b="1" dirty="0">
              <a:solidFill>
                <a:schemeClr val="accent1">
                  <a:lumMod val="75000"/>
                </a:schemeClr>
              </a:solidFill>
              <a:latin typeface="Arial" panose="020B0604020202020204" pitchFamily="34" charset="0"/>
              <a:cs typeface="Arial" panose="020B0604020202020204" pitchFamily="34" charset="0"/>
            </a:endParaRPr>
          </a:p>
        </p:txBody>
      </p:sp>
      <p:sp>
        <p:nvSpPr>
          <p:cNvPr id="4" name="Rectangle 3"/>
          <p:cNvSpPr/>
          <p:nvPr/>
        </p:nvSpPr>
        <p:spPr>
          <a:xfrm>
            <a:off x="409140" y="1415772"/>
            <a:ext cx="6096000" cy="517065"/>
          </a:xfrm>
          <a:prstGeom prst="rect">
            <a:avLst/>
          </a:prstGeom>
        </p:spPr>
        <p:txBody>
          <a:bodyPr>
            <a:spAutoFit/>
          </a:bodyPr>
          <a:lstStyle/>
          <a:p>
            <a:pPr marL="342900" indent="-342900">
              <a:lnSpc>
                <a:spcPct val="120000"/>
              </a:lnSpc>
              <a:spcAft>
                <a:spcPts val="0"/>
              </a:spcAft>
              <a:buFont typeface="Wingdings" panose="05000000000000000000" pitchFamily="2" charset="2"/>
              <a:buChar char="§"/>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Nghiên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cứu</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tiền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17" name="Rectangle 16"/>
          <p:cNvSpPr/>
          <p:nvPr/>
        </p:nvSpPr>
        <p:spPr>
          <a:xfrm>
            <a:off x="497631" y="2034393"/>
            <a:ext cx="5373587" cy="397738"/>
          </a:xfrm>
          <a:prstGeom prst="rect">
            <a:avLst/>
          </a:prstGeom>
        </p:spPr>
        <p:txBody>
          <a:bodyPr wrap="none">
            <a:spAutoFit/>
          </a:bodyPr>
          <a:lstStyle/>
          <a:p>
            <a:pPr marL="342900" lvl="0" indent="-342900">
              <a:lnSpc>
                <a:spcPct val="107000"/>
              </a:lnSpc>
              <a:spcAft>
                <a:spcPts val="0"/>
              </a:spcAft>
              <a:buFont typeface="Wingdings" panose="05000000000000000000" pitchFamily="2" charset="2"/>
              <a:buChar char="Ø"/>
              <a:tabLst>
                <a:tab pos="685800" algn="l"/>
              </a:tabLst>
            </a:pPr>
            <a:r>
              <a:rPr lang="en-US" sz="2000" dirty="0" err="1">
                <a:solidFill>
                  <a:schemeClr val="accent1">
                    <a:lumMod val="75000"/>
                  </a:schemeClr>
                </a:solidFill>
                <a:latin typeface="Arial" panose="020B0604020202020204" pitchFamily="34" charset="0"/>
                <a:cs typeface="Arial" panose="020B0604020202020204" pitchFamily="34" charset="0"/>
              </a:rPr>
              <a:t>Xác</a:t>
            </a:r>
            <a:r>
              <a:rPr lang="en-US" sz="2000" dirty="0">
                <a:solidFill>
                  <a:schemeClr val="accent1">
                    <a:lumMod val="75000"/>
                  </a:schemeClr>
                </a:solidFill>
                <a:latin typeface="Arial" panose="020B0604020202020204" pitchFamily="34" charset="0"/>
                <a:cs typeface="Arial" panose="020B0604020202020204" pitchFamily="34" charset="0"/>
              </a:rPr>
              <a:t> </a:t>
            </a:r>
            <a:r>
              <a:rPr lang="en-US" sz="2000" dirty="0" err="1">
                <a:solidFill>
                  <a:schemeClr val="accent1">
                    <a:lumMod val="75000"/>
                  </a:schemeClr>
                </a:solidFill>
                <a:latin typeface="Arial" panose="020B0604020202020204" pitchFamily="34" charset="0"/>
                <a:cs typeface="Arial" panose="020B0604020202020204" pitchFamily="34" charset="0"/>
              </a:rPr>
              <a:t>định</a:t>
            </a:r>
            <a:r>
              <a:rPr lang="en-US" sz="2000" dirty="0">
                <a:solidFill>
                  <a:schemeClr val="accent1">
                    <a:lumMod val="75000"/>
                  </a:schemeClr>
                </a:solidFill>
                <a:latin typeface="Arial" panose="020B0604020202020204" pitchFamily="34" charset="0"/>
                <a:cs typeface="Arial" panose="020B0604020202020204" pitchFamily="34" charset="0"/>
              </a:rPr>
              <a:t> </a:t>
            </a:r>
            <a:r>
              <a:rPr lang="en-US" sz="2000" dirty="0" err="1">
                <a:solidFill>
                  <a:schemeClr val="accent1">
                    <a:lumMod val="75000"/>
                  </a:schemeClr>
                </a:solidFill>
                <a:latin typeface="Arial" panose="020B0604020202020204" pitchFamily="34" charset="0"/>
                <a:cs typeface="Arial" panose="020B0604020202020204" pitchFamily="34" charset="0"/>
              </a:rPr>
              <a:t>mục</a:t>
            </a:r>
            <a:r>
              <a:rPr lang="en-US" sz="2000" dirty="0">
                <a:solidFill>
                  <a:schemeClr val="accent1">
                    <a:lumMod val="75000"/>
                  </a:schemeClr>
                </a:solidFill>
                <a:latin typeface="Arial" panose="020B0604020202020204" pitchFamily="34" charset="0"/>
                <a:cs typeface="Arial" panose="020B0604020202020204" pitchFamily="34" charset="0"/>
              </a:rPr>
              <a:t> </a:t>
            </a:r>
            <a:r>
              <a:rPr lang="en-US" sz="2000" dirty="0" err="1">
                <a:solidFill>
                  <a:schemeClr val="accent1">
                    <a:lumMod val="75000"/>
                  </a:schemeClr>
                </a:solidFill>
                <a:latin typeface="Arial" panose="020B0604020202020204" pitchFamily="34" charset="0"/>
                <a:cs typeface="Arial" panose="020B0604020202020204" pitchFamily="34" charset="0"/>
              </a:rPr>
              <a:t>tiêu</a:t>
            </a:r>
            <a:r>
              <a:rPr lang="en-US" sz="2000" dirty="0">
                <a:solidFill>
                  <a:schemeClr val="accent1">
                    <a:lumMod val="75000"/>
                  </a:schemeClr>
                </a:solidFill>
                <a:latin typeface="Arial" panose="020B0604020202020204" pitchFamily="34" charset="0"/>
                <a:cs typeface="Arial" panose="020B0604020202020204" pitchFamily="34" charset="0"/>
              </a:rPr>
              <a:t> </a:t>
            </a:r>
            <a:r>
              <a:rPr lang="en-US" sz="2000" dirty="0" err="1">
                <a:solidFill>
                  <a:schemeClr val="accent1">
                    <a:lumMod val="75000"/>
                  </a:schemeClr>
                </a:solidFill>
                <a:latin typeface="Arial" panose="020B0604020202020204" pitchFamily="34" charset="0"/>
                <a:cs typeface="Arial" panose="020B0604020202020204" pitchFamily="34" charset="0"/>
              </a:rPr>
              <a:t>chính</a:t>
            </a:r>
            <a:r>
              <a:rPr lang="en-US" sz="2000" dirty="0">
                <a:solidFill>
                  <a:schemeClr val="accent1">
                    <a:lumMod val="75000"/>
                  </a:schemeClr>
                </a:solidFill>
                <a:latin typeface="Arial" panose="020B0604020202020204" pitchFamily="34" charset="0"/>
                <a:cs typeface="Arial" panose="020B0604020202020204" pitchFamily="34" charset="0"/>
              </a:rPr>
              <a:t> </a:t>
            </a:r>
            <a:r>
              <a:rPr lang="en-US" sz="2000" dirty="0" err="1">
                <a:solidFill>
                  <a:schemeClr val="accent1">
                    <a:lumMod val="75000"/>
                  </a:schemeClr>
                </a:solidFill>
                <a:latin typeface="Arial" panose="020B0604020202020204" pitchFamily="34" charset="0"/>
                <a:cs typeface="Arial" panose="020B0604020202020204" pitchFamily="34" charset="0"/>
              </a:rPr>
              <a:t>xác</a:t>
            </a:r>
            <a:r>
              <a:rPr lang="en-US" sz="2000" dirty="0">
                <a:solidFill>
                  <a:schemeClr val="accent1">
                    <a:lumMod val="75000"/>
                  </a:schemeClr>
                </a:solidFill>
                <a:latin typeface="Arial" panose="020B0604020202020204" pitchFamily="34" charset="0"/>
                <a:cs typeface="Arial" panose="020B0604020202020204" pitchFamily="34" charset="0"/>
              </a:rPr>
              <a:t> </a:t>
            </a:r>
            <a:r>
              <a:rPr lang="en-US" sz="2000" dirty="0" err="1">
                <a:solidFill>
                  <a:schemeClr val="accent1">
                    <a:lumMod val="75000"/>
                  </a:schemeClr>
                </a:solidFill>
                <a:latin typeface="Arial" panose="020B0604020202020204" pitchFamily="34" charset="0"/>
                <a:cs typeface="Arial" panose="020B0604020202020204" pitchFamily="34" charset="0"/>
              </a:rPr>
              <a:t>của</a:t>
            </a:r>
            <a:r>
              <a:rPr lang="en-US" sz="2000" dirty="0">
                <a:solidFill>
                  <a:schemeClr val="accent1">
                    <a:lumMod val="75000"/>
                  </a:schemeClr>
                </a:solidFill>
                <a:latin typeface="Arial" panose="020B0604020202020204" pitchFamily="34" charset="0"/>
                <a:cs typeface="Arial" panose="020B0604020202020204" pitchFamily="34" charset="0"/>
              </a:rPr>
              <a:t> </a:t>
            </a:r>
            <a:r>
              <a:rPr lang="en-US" sz="2000" dirty="0" err="1">
                <a:solidFill>
                  <a:schemeClr val="accent1">
                    <a:lumMod val="75000"/>
                  </a:schemeClr>
                </a:solidFill>
                <a:latin typeface="Arial" panose="020B0604020202020204" pitchFamily="34" charset="0"/>
                <a:cs typeface="Arial" panose="020B0604020202020204" pitchFamily="34" charset="0"/>
              </a:rPr>
              <a:t>công</a:t>
            </a:r>
            <a:r>
              <a:rPr lang="en-US" sz="2000" dirty="0">
                <a:solidFill>
                  <a:schemeClr val="accent1">
                    <a:lumMod val="75000"/>
                  </a:schemeClr>
                </a:solidFill>
                <a:latin typeface="Arial" panose="020B0604020202020204" pitchFamily="34" charset="0"/>
                <a:cs typeface="Arial" panose="020B0604020202020204" pitchFamily="34" charset="0"/>
              </a:rPr>
              <a:t> </a:t>
            </a:r>
            <a:r>
              <a:rPr lang="en-US" sz="2000" dirty="0" err="1">
                <a:solidFill>
                  <a:schemeClr val="accent1">
                    <a:lumMod val="75000"/>
                  </a:schemeClr>
                </a:solidFill>
                <a:latin typeface="Arial" panose="020B0604020202020204" pitchFamily="34" charset="0"/>
                <a:cs typeface="Arial" panose="020B0604020202020204" pitchFamily="34" charset="0"/>
              </a:rPr>
              <a:t>việc</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18" name="Rectangle 17"/>
          <p:cNvSpPr/>
          <p:nvPr/>
        </p:nvSpPr>
        <p:spPr>
          <a:xfrm>
            <a:off x="497631" y="2609787"/>
            <a:ext cx="11016294" cy="1420325"/>
          </a:xfrm>
          <a:prstGeom prst="rect">
            <a:avLst/>
          </a:prstGeom>
        </p:spPr>
        <p:txBody>
          <a:bodyPr wrap="square">
            <a:spAutoFit/>
          </a:bodyPr>
          <a:lstStyle/>
          <a:p>
            <a:pPr marL="342900" lvl="0" indent="-342900" algn="just">
              <a:lnSpc>
                <a:spcPct val="150000"/>
              </a:lnSpc>
              <a:buFont typeface="Wingdings" panose="05000000000000000000" pitchFamily="2" charset="2"/>
              <a:buChar char="Ø"/>
            </a:pPr>
            <a:r>
              <a:rPr lang="vi-VN" sz="2000" dirty="0">
                <a:solidFill>
                  <a:schemeClr val="accent1">
                    <a:lumMod val="75000"/>
                  </a:schemeClr>
                </a:solidFill>
                <a:latin typeface="Arial" panose="020B0604020202020204" pitchFamily="34" charset="0"/>
                <a:cs typeface="Arial" panose="020B0604020202020204" pitchFamily="34" charset="0"/>
              </a:rPr>
              <a:t>Thu thập, phân tích và tổng hợp thông tin liên quan đến đối tượng thiết kế về các mặt: chức năng, cấu tạo, vật liệu, đối tượng sử dụng, thị hiếu, tình hình thị trường, các sản phẩm cùng loại đã có…ttrên cơ sở đó sẽ hình thành ý đồ sáng tạo. </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27" name="Rectangle 26"/>
          <p:cNvSpPr/>
          <p:nvPr/>
        </p:nvSpPr>
        <p:spPr>
          <a:xfrm>
            <a:off x="497631" y="4207768"/>
            <a:ext cx="11016294" cy="958660"/>
          </a:xfrm>
          <a:prstGeom prst="rect">
            <a:avLst/>
          </a:prstGeom>
        </p:spPr>
        <p:txBody>
          <a:bodyPr wrap="square">
            <a:spAutoFit/>
          </a:bodyPr>
          <a:lstStyle/>
          <a:p>
            <a:pPr marL="285750" lvl="0" indent="-285750" algn="just">
              <a:lnSpc>
                <a:spcPct val="150000"/>
              </a:lnSpc>
              <a:spcAft>
                <a:spcPts val="0"/>
              </a:spcAft>
              <a:buFont typeface="Wingdings" panose="05000000000000000000" pitchFamily="2" charset="2"/>
              <a:buChar char="Ø"/>
            </a:pP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Thấu hiểu khách hàng mục tiêu vào thời điểm hiện tại và xu hướng chuyển dịch của họ trong tương lai. </a:t>
            </a:r>
            <a:endParaRPr lang="en-US" sz="2000"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TextBox 7"/>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21790958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7084" y="2098036"/>
            <a:ext cx="10491019" cy="1200329"/>
          </a:xfrm>
          <a:prstGeom prst="rect">
            <a:avLst/>
          </a:prstGeom>
        </p:spPr>
        <p:txBody>
          <a:bodyPr wrap="square">
            <a:spAutoFit/>
          </a:bodyPr>
          <a:lstStyle/>
          <a:p>
            <a:pPr indent="457200" algn="just">
              <a:lnSpc>
                <a:spcPct val="120000"/>
              </a:lnSpc>
              <a:spcBef>
                <a:spcPts val="300"/>
              </a:spcBef>
              <a:spcAft>
                <a:spcPts val="0"/>
              </a:spcAft>
            </a:pP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Đồng</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cảm</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rất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quan</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trọng</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đối</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với</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tư</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cách</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là</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nhà</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và</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đặc</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biệt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đối</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với</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các</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nhà</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tư</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tưởng</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bởi</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vì</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nó</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cho</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phép</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thực</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sự</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hiểu</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và</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khám</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phá</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những</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nhu</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cầu</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và</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cảm</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xúc</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tiềm</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ẩn</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của</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những</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người</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đang</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được</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endParaRPr lang="en-US"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5" name="Rectangle 4"/>
          <p:cNvSpPr/>
          <p:nvPr/>
        </p:nvSpPr>
        <p:spPr>
          <a:xfrm>
            <a:off x="409140" y="707886"/>
            <a:ext cx="10654144" cy="461665"/>
          </a:xfrm>
          <a:prstGeom prst="rect">
            <a:avLst/>
          </a:prstGeom>
        </p:spPr>
        <p:txBody>
          <a:bodyPr wrap="square">
            <a:sp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2</a:t>
            </a:r>
            <a:r>
              <a:rPr lang="vi-VN" sz="2400" b="1" dirty="0">
                <a:solidFill>
                  <a:schemeClr val="accent1">
                    <a:lumMod val="75000"/>
                  </a:schemeClr>
                </a:solidFill>
                <a:latin typeface="Arial" panose="020B0604020202020204" pitchFamily="34" charset="0"/>
                <a:cs typeface="Arial" panose="020B0604020202020204" pitchFamily="34" charset="0"/>
              </a:rPr>
              <a:t>.</a:t>
            </a:r>
            <a:r>
              <a:rPr lang="en-US" sz="2400" b="1" dirty="0">
                <a:solidFill>
                  <a:schemeClr val="accent1">
                    <a:lumMod val="75000"/>
                  </a:schemeClr>
                </a:solidFill>
                <a:latin typeface="Arial" panose="020B0604020202020204" pitchFamily="34" charset="0"/>
                <a:cs typeface="Arial" panose="020B0604020202020204" pitchFamily="34" charset="0"/>
              </a:rPr>
              <a:t>2</a:t>
            </a:r>
            <a:r>
              <a:rPr lang="vi-VN"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Xây</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dựng</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nhiệm</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vụ</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thiết</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kế</a:t>
            </a:r>
            <a:endParaRPr lang="vi-VN" sz="2400" b="1"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09140" y="1415772"/>
            <a:ext cx="6096000" cy="517065"/>
          </a:xfrm>
          <a:prstGeom prst="rect">
            <a:avLst/>
          </a:prstGeom>
        </p:spPr>
        <p:txBody>
          <a:bodyPr>
            <a:spAutoFit/>
          </a:bodyPr>
          <a:lstStyle/>
          <a:p>
            <a:pPr marL="342900" indent="-342900">
              <a:lnSpc>
                <a:spcPct val="120000"/>
              </a:lnSpc>
              <a:spcAft>
                <a:spcPts val="0"/>
              </a:spcAft>
              <a:buFont typeface="Wingdings" panose="05000000000000000000" pitchFamily="2" charset="2"/>
              <a:buChar char="§"/>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Nghiên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cứu</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tiền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vi-VN"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8" name="TextBox 7"/>
          <p:cNvSpPr txBox="1"/>
          <p:nvPr/>
        </p:nvSpPr>
        <p:spPr>
          <a:xfrm>
            <a:off x="5137143" y="1475148"/>
            <a:ext cx="4395755" cy="400110"/>
          </a:xfrm>
          <a:prstGeom prst="rect">
            <a:avLst/>
          </a:prstGeom>
          <a:noFill/>
        </p:spPr>
        <p:txBody>
          <a:bodyPr wrap="none" rtlCol="0">
            <a:spAutoFit/>
          </a:bodyPr>
          <a:lstStyle/>
          <a:p>
            <a:r>
              <a:rPr lang="vi-VN" sz="2000" dirty="0"/>
              <a:t>Giai đoạn đồng cảm (tư duy thiết kế)</a:t>
            </a:r>
            <a:endParaRPr lang="en-US" sz="2000" dirty="0"/>
          </a:p>
        </p:txBody>
      </p:sp>
      <p:sp>
        <p:nvSpPr>
          <p:cNvPr id="9" name="Left-Right Arrow 8"/>
          <p:cNvSpPr/>
          <p:nvPr/>
        </p:nvSpPr>
        <p:spPr>
          <a:xfrm>
            <a:off x="4315968" y="1592663"/>
            <a:ext cx="585216" cy="1632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ình ảnh có liên qu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0334" y="3521143"/>
            <a:ext cx="6999678" cy="282965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22739628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9140" y="707886"/>
            <a:ext cx="10654144" cy="461665"/>
          </a:xfrm>
          <a:prstGeom prst="rect">
            <a:avLst/>
          </a:prstGeom>
        </p:spPr>
        <p:txBody>
          <a:bodyPr wrap="square">
            <a:spAutoFit/>
          </a:bodyPr>
          <a:lstStyle/>
          <a:p>
            <a:r>
              <a:rPr lang="en-US" sz="2400" b="1" dirty="0">
                <a:solidFill>
                  <a:schemeClr val="accent1">
                    <a:lumMod val="75000"/>
                  </a:schemeClr>
                </a:solidFill>
                <a:latin typeface="Arial" panose="020B0604020202020204" pitchFamily="34" charset="0"/>
                <a:cs typeface="Arial" panose="020B0604020202020204" pitchFamily="34" charset="0"/>
              </a:rPr>
              <a:t>2</a:t>
            </a:r>
            <a:r>
              <a:rPr lang="vi-VN" sz="2400" b="1" dirty="0">
                <a:solidFill>
                  <a:schemeClr val="accent1">
                    <a:lumMod val="75000"/>
                  </a:schemeClr>
                </a:solidFill>
                <a:latin typeface="Arial" panose="020B0604020202020204" pitchFamily="34" charset="0"/>
                <a:cs typeface="Arial" panose="020B0604020202020204" pitchFamily="34" charset="0"/>
              </a:rPr>
              <a:t>.</a:t>
            </a:r>
            <a:r>
              <a:rPr lang="en-US" sz="2400" b="1" dirty="0">
                <a:solidFill>
                  <a:schemeClr val="accent1">
                    <a:lumMod val="75000"/>
                  </a:schemeClr>
                </a:solidFill>
                <a:latin typeface="Arial" panose="020B0604020202020204" pitchFamily="34" charset="0"/>
                <a:cs typeface="Arial" panose="020B0604020202020204" pitchFamily="34" charset="0"/>
              </a:rPr>
              <a:t>2</a:t>
            </a:r>
            <a:r>
              <a:rPr lang="vi-VN"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Xây</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dựng</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nhiệm</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vụ</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thiết</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kế</a:t>
            </a:r>
            <a:endParaRPr lang="vi-VN" sz="2400" b="1" dirty="0">
              <a:solidFill>
                <a:schemeClr val="accent1">
                  <a:lumMod val="75000"/>
                </a:schemeClr>
              </a:solidFill>
              <a:latin typeface="Arial" panose="020B0604020202020204" pitchFamily="34" charset="0"/>
              <a:cs typeface="Arial" panose="020B0604020202020204" pitchFamily="34" charset="0"/>
            </a:endParaRPr>
          </a:p>
        </p:txBody>
      </p:sp>
      <p:sp>
        <p:nvSpPr>
          <p:cNvPr id="4" name="Rectangle 3"/>
          <p:cNvSpPr/>
          <p:nvPr/>
        </p:nvSpPr>
        <p:spPr>
          <a:xfrm>
            <a:off x="409140" y="1306030"/>
            <a:ext cx="6096000" cy="517065"/>
          </a:xfrm>
          <a:prstGeom prst="rect">
            <a:avLst/>
          </a:prstGeom>
        </p:spPr>
        <p:txBody>
          <a:bodyPr>
            <a:spAutoFit/>
          </a:bodyPr>
          <a:lstStyle/>
          <a:p>
            <a:pPr marL="342900" indent="-342900">
              <a:lnSpc>
                <a:spcPct val="120000"/>
              </a:lnSpc>
              <a:spcAft>
                <a:spcPts val="0"/>
              </a:spcAft>
              <a:buFont typeface="Wingdings" panose="05000000000000000000" pitchFamily="2" charset="2"/>
              <a:buChar char="§"/>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Nghiên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cứu</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tiền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vi-VN"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5" name="TextBox 4"/>
          <p:cNvSpPr txBox="1"/>
          <p:nvPr/>
        </p:nvSpPr>
        <p:spPr>
          <a:xfrm>
            <a:off x="748146" y="1884650"/>
            <a:ext cx="2568332" cy="400110"/>
          </a:xfrm>
          <a:prstGeom prst="rect">
            <a:avLst/>
          </a:prstGeom>
          <a:noFill/>
        </p:spPr>
        <p:txBody>
          <a:bodyPr wrap="none" rtlCol="0">
            <a:spAutoFit/>
          </a:bodyPr>
          <a:lstStyle/>
          <a:p>
            <a:r>
              <a:rPr lang="vi-VN" sz="2000" b="1" dirty="0">
                <a:solidFill>
                  <a:srgbClr val="4590B8"/>
                </a:solidFill>
              </a:rPr>
              <a:t>Xu hướng thiết kế </a:t>
            </a:r>
            <a:endParaRPr lang="en-US" sz="2000" b="1" dirty="0">
              <a:solidFill>
                <a:srgbClr val="4590B8"/>
              </a:solidFill>
            </a:endParaRPr>
          </a:p>
        </p:txBody>
      </p:sp>
      <p:pic>
        <p:nvPicPr>
          <p:cNvPr id="7" name="Picture 6"/>
          <p:cNvPicPr>
            <a:picLocks noChangeAspect="1"/>
          </p:cNvPicPr>
          <p:nvPr/>
        </p:nvPicPr>
        <p:blipFill>
          <a:blip r:embed="rId2"/>
          <a:stretch>
            <a:fillRect/>
          </a:stretch>
        </p:blipFill>
        <p:spPr>
          <a:xfrm>
            <a:off x="1510146" y="2346315"/>
            <a:ext cx="2991716" cy="4487574"/>
          </a:xfrm>
          <a:prstGeom prst="rect">
            <a:avLst/>
          </a:prstGeom>
        </p:spPr>
      </p:pic>
      <p:pic>
        <p:nvPicPr>
          <p:cNvPr id="33794" name="Picture 2" descr="Discover the 2020 2021 interior design trends and the top macro trends to impact interiors and design also in 2021 on italianbark.com #designtrends #interiortrends #trends2020 #trends20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908" y="2346315"/>
            <a:ext cx="2977951" cy="4466928"/>
          </a:xfrm>
          <a:prstGeom prst="rect">
            <a:avLst/>
          </a:prstGeom>
          <a:noFill/>
          <a:extLst>
            <a:ext uri="{909E8E84-426E-40DD-AFC4-6F175D3DCCD1}">
              <a14:hiddenFill xmlns:a14="http://schemas.microsoft.com/office/drawing/2010/main">
                <a:solidFill>
                  <a:srgbClr val="FFFFFF"/>
                </a:solidFill>
              </a14:hiddenFill>
            </a:ext>
          </a:extLst>
        </p:spPr>
      </p:pic>
      <p:pic>
        <p:nvPicPr>
          <p:cNvPr id="33796" name="Picture 4" descr="INTERIOR COLOR TRENDS 2020 from Milan Design Week 20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905" y="2346315"/>
            <a:ext cx="2977952" cy="446692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24751751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p:cNvSpPr/>
          <p:nvPr/>
        </p:nvSpPr>
        <p:spPr>
          <a:xfrm>
            <a:off x="387101" y="848263"/>
            <a:ext cx="10654144" cy="461665"/>
          </a:xfrm>
          <a:prstGeom prst="rect">
            <a:avLst/>
          </a:prstGeom>
        </p:spPr>
        <p:txBody>
          <a:bodyPr wrap="square">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2</a:t>
            </a:r>
            <a:r>
              <a:rPr lang="vi-VN" sz="2400" dirty="0">
                <a:solidFill>
                  <a:schemeClr val="accent1">
                    <a:lumMod val="75000"/>
                  </a:schemeClr>
                </a:solidFill>
                <a:latin typeface="Arial" panose="020B0604020202020204" pitchFamily="34" charset="0"/>
                <a:cs typeface="Arial" panose="020B0604020202020204" pitchFamily="34" charset="0"/>
              </a:rPr>
              <a:t>.3 </a:t>
            </a:r>
            <a:r>
              <a:rPr lang="en-US" sz="2400" dirty="0" err="1">
                <a:solidFill>
                  <a:schemeClr val="accent1">
                    <a:lumMod val="75000"/>
                  </a:schemeClr>
                </a:solidFill>
                <a:latin typeface="Arial" panose="020B0604020202020204" pitchFamily="34" charset="0"/>
                <a:cs typeface="Arial" panose="020B0604020202020204" pitchFamily="34" charset="0"/>
              </a:rPr>
              <a:t>Hình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thành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và</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xây</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dựng</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giải</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pháp</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thiết</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kế</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968712" y="1548590"/>
            <a:ext cx="6096000" cy="2601674"/>
          </a:xfrm>
          <a:prstGeom prst="rect">
            <a:avLst/>
          </a:prstGeom>
        </p:spPr>
        <p:txBody>
          <a:bodyPr>
            <a:spAutoFit/>
          </a:bodyPr>
          <a:lstStyle/>
          <a:p>
            <a:pPr marL="285750" indent="-285750">
              <a:lnSpc>
                <a:spcPct val="120000"/>
              </a:lnSpc>
              <a:spcAft>
                <a:spcPts val="0"/>
              </a:spcAft>
              <a:buFont typeface="Wingdings" panose="05000000000000000000" pitchFamily="2" charset="2"/>
              <a:buChar char="v"/>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Xây</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dựng</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bài</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toán</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285750" indent="-285750">
              <a:lnSpc>
                <a:spcPct val="120000"/>
              </a:lnSpc>
              <a:spcAft>
                <a:spcPts val="0"/>
              </a:spcAft>
              <a:buFont typeface="Wingdings" panose="05000000000000000000" pitchFamily="2" charset="2"/>
              <a:buChar char="v"/>
            </a:pP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Ý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đồ</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sáng</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tạo</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285750" indent="-285750">
              <a:lnSpc>
                <a:spcPct val="120000"/>
              </a:lnSpc>
              <a:spcAft>
                <a:spcPts val="0"/>
              </a:spcAft>
              <a:buFont typeface="Wingdings" panose="05000000000000000000" pitchFamily="2" charset="2"/>
              <a:buChar char="v"/>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phác</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thảo</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285750" indent="-285750">
              <a:lnSpc>
                <a:spcPct val="120000"/>
              </a:lnSpc>
              <a:spcAft>
                <a:spcPts val="0"/>
              </a:spcAft>
              <a:buFont typeface="Wingdings" panose="05000000000000000000" pitchFamily="2" charset="2"/>
              <a:buChar char="v"/>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Phân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tích</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285750" indent="-285750">
              <a:lnSpc>
                <a:spcPct val="120000"/>
              </a:lnSpc>
              <a:spcAft>
                <a:spcPts val="0"/>
              </a:spcAft>
              <a:buFont typeface="Wingdings" panose="05000000000000000000" pitchFamily="2" charset="2"/>
              <a:buChar char="v"/>
            </a:pP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Ma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két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mô</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hình</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285750" indent="-285750">
              <a:lnSpc>
                <a:spcPct val="120000"/>
              </a:lnSpc>
              <a:spcAft>
                <a:spcPts val="0"/>
              </a:spcAft>
              <a:buFont typeface="Wingdings" panose="05000000000000000000" pitchFamily="2" charset="2"/>
              <a:buChar char="v"/>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chế</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tạo</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7" name="TextBox 6"/>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25281671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6"/>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60"/>
          <p:cNvSpPr/>
          <p:nvPr/>
        </p:nvSpPr>
        <p:spPr>
          <a:xfrm>
            <a:off x="332510" y="772228"/>
            <a:ext cx="10654144" cy="461665"/>
          </a:xfrm>
          <a:prstGeom prst="rect">
            <a:avLst/>
          </a:prstGeom>
        </p:spPr>
        <p:txBody>
          <a:bodyPr wrap="square">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2</a:t>
            </a:r>
            <a:r>
              <a:rPr lang="vi-VN" sz="2400" dirty="0">
                <a:solidFill>
                  <a:schemeClr val="accent1">
                    <a:lumMod val="75000"/>
                  </a:schemeClr>
                </a:solidFill>
                <a:latin typeface="Arial" panose="020B0604020202020204" pitchFamily="34" charset="0"/>
                <a:cs typeface="Arial" panose="020B0604020202020204" pitchFamily="34" charset="0"/>
              </a:rPr>
              <a:t>.3 </a:t>
            </a:r>
            <a:r>
              <a:rPr lang="en-US" sz="2400" dirty="0" err="1">
                <a:solidFill>
                  <a:schemeClr val="accent1">
                    <a:lumMod val="75000"/>
                  </a:schemeClr>
                </a:solidFill>
                <a:latin typeface="Arial" panose="020B0604020202020204" pitchFamily="34" charset="0"/>
                <a:cs typeface="Arial" panose="020B0604020202020204" pitchFamily="34" charset="0"/>
              </a:rPr>
              <a:t>Hình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thành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và</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xây</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dựng</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giải</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pháp</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thiết</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kế</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600222" y="1449633"/>
            <a:ext cx="6096000" cy="478016"/>
          </a:xfrm>
          <a:prstGeom prst="rect">
            <a:avLst/>
          </a:prstGeom>
        </p:spPr>
        <p:txBody>
          <a:bodyPr>
            <a:spAutoFit/>
          </a:bodyPr>
          <a:lstStyle/>
          <a:p>
            <a:pPr marL="285750" indent="-285750">
              <a:lnSpc>
                <a:spcPct val="120000"/>
              </a:lnSpc>
              <a:spcAft>
                <a:spcPts val="0"/>
              </a:spcAft>
              <a:buFont typeface="Wingdings" panose="05000000000000000000" pitchFamily="2" charset="2"/>
              <a:buChar char="v"/>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Xây</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dựng</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bài</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toán</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2" name="Rectangle 1"/>
          <p:cNvSpPr/>
          <p:nvPr/>
        </p:nvSpPr>
        <p:spPr>
          <a:xfrm>
            <a:off x="409140" y="4875957"/>
            <a:ext cx="11363760" cy="1420325"/>
          </a:xfrm>
          <a:prstGeom prst="rect">
            <a:avLst/>
          </a:prstGeom>
        </p:spPr>
        <p:txBody>
          <a:bodyPr wrap="square">
            <a:spAutoFit/>
          </a:bodyPr>
          <a:lstStyle/>
          <a:p>
            <a:pPr marL="457200" algn="just">
              <a:lnSpc>
                <a:spcPct val="150000"/>
              </a:lnSpc>
              <a:spcAft>
                <a:spcPts val="80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Để</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thể</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hiện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các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mục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đích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thiết kế</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nhà thiết kế</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phải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khắc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phục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được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các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mâu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thuẫn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nảy</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sinh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trong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quá</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trình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thiết kế</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bằng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việc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chuyển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từ</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sự</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phân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tích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lô</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gic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sang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việc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phát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huy</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các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tư</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tưởng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sáng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tạo</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endParaRPr lang="en-US" sz="20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3" name="Rectangle 2"/>
          <p:cNvSpPr/>
          <p:nvPr/>
        </p:nvSpPr>
        <p:spPr>
          <a:xfrm>
            <a:off x="409140" y="2085429"/>
            <a:ext cx="11363760" cy="1938992"/>
          </a:xfrm>
          <a:prstGeom prst="rect">
            <a:avLst/>
          </a:prstGeom>
        </p:spPr>
        <p:txBody>
          <a:bodyPr wrap="square">
            <a:spAutoFit/>
          </a:bodyPr>
          <a:lstStyle/>
          <a:p>
            <a:pPr marL="457200" algn="just">
              <a:lnSpc>
                <a:spcPct val="150000"/>
              </a:lnSpc>
              <a:spcAft>
                <a:spcPts val="80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Trên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cơ</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sở</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của</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việc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thập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phân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tích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và</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tổng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hợp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thông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tin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đó</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nhà thiết kế</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mới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tiến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hành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chính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xác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hoá</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yêu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cầu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lúc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đầu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xây</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dựng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nhiệm</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vụ</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thiết kế mỹ thuật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cụ</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thể</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hoá</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các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tham</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số</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về</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hình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thể</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về</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kích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thước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cơ</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bản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về</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màu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sắc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vật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liệu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eco</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nô</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mic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giá</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thành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tác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dụng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xã hội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về</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sự</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thống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nhất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phong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cách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endParaRPr lang="en-US" sz="16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4" name="Rectangle 3"/>
          <p:cNvSpPr/>
          <p:nvPr/>
        </p:nvSpPr>
        <p:spPr>
          <a:xfrm>
            <a:off x="600222" y="4132291"/>
            <a:ext cx="2289409" cy="478016"/>
          </a:xfrm>
          <a:prstGeom prst="rect">
            <a:avLst/>
          </a:prstGeom>
        </p:spPr>
        <p:txBody>
          <a:bodyPr wrap="none">
            <a:spAutoFit/>
          </a:bodyPr>
          <a:lstStyle/>
          <a:p>
            <a:pPr marL="285750" indent="-285750">
              <a:lnSpc>
                <a:spcPct val="120000"/>
              </a:lnSpc>
              <a:spcAft>
                <a:spcPts val="0"/>
              </a:spcAft>
              <a:buFont typeface="Wingdings" panose="05000000000000000000" pitchFamily="2" charset="2"/>
              <a:buChar char="v"/>
            </a:pP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Ý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đồ</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sáng</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tạo</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9" name="TextBox 8"/>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1348752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6"/>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60"/>
          <p:cNvSpPr/>
          <p:nvPr/>
        </p:nvSpPr>
        <p:spPr>
          <a:xfrm>
            <a:off x="332510" y="772228"/>
            <a:ext cx="10654144" cy="461665"/>
          </a:xfrm>
          <a:prstGeom prst="rect">
            <a:avLst/>
          </a:prstGeom>
        </p:spPr>
        <p:txBody>
          <a:bodyPr wrap="square">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2</a:t>
            </a:r>
            <a:r>
              <a:rPr lang="vi-VN" sz="2400" dirty="0">
                <a:solidFill>
                  <a:schemeClr val="accent1">
                    <a:lumMod val="75000"/>
                  </a:schemeClr>
                </a:solidFill>
                <a:latin typeface="Arial" panose="020B0604020202020204" pitchFamily="34" charset="0"/>
                <a:cs typeface="Arial" panose="020B0604020202020204" pitchFamily="34" charset="0"/>
              </a:rPr>
              <a:t>.3 </a:t>
            </a:r>
            <a:r>
              <a:rPr lang="en-US" sz="2400" dirty="0" err="1">
                <a:solidFill>
                  <a:schemeClr val="accent1">
                    <a:lumMod val="75000"/>
                  </a:schemeClr>
                </a:solidFill>
                <a:latin typeface="Arial" panose="020B0604020202020204" pitchFamily="34" charset="0"/>
                <a:cs typeface="Arial" panose="020B0604020202020204" pitchFamily="34" charset="0"/>
              </a:rPr>
              <a:t>Hình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thành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và</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xây</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dựng</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giải</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pháp</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thiết</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kế</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Rectangle 3"/>
          <p:cNvSpPr/>
          <p:nvPr/>
        </p:nvSpPr>
        <p:spPr>
          <a:xfrm>
            <a:off x="600222" y="1927649"/>
            <a:ext cx="2289409" cy="478016"/>
          </a:xfrm>
          <a:prstGeom prst="rect">
            <a:avLst/>
          </a:prstGeom>
        </p:spPr>
        <p:txBody>
          <a:bodyPr wrap="none">
            <a:spAutoFit/>
          </a:bodyPr>
          <a:lstStyle/>
          <a:p>
            <a:pPr marL="285750" indent="-285750">
              <a:lnSpc>
                <a:spcPct val="120000"/>
              </a:lnSpc>
              <a:spcAft>
                <a:spcPts val="0"/>
              </a:spcAft>
              <a:buFont typeface="Wingdings" panose="05000000000000000000" pitchFamily="2" charset="2"/>
              <a:buChar char="v"/>
            </a:pP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Ý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đồ</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sáng</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tạo</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9" name="Rectangle 8"/>
          <p:cNvSpPr/>
          <p:nvPr/>
        </p:nvSpPr>
        <p:spPr>
          <a:xfrm>
            <a:off x="600222" y="1449633"/>
            <a:ext cx="6096000" cy="478016"/>
          </a:xfrm>
          <a:prstGeom prst="rect">
            <a:avLst/>
          </a:prstGeom>
        </p:spPr>
        <p:txBody>
          <a:bodyPr>
            <a:spAutoFit/>
          </a:bodyPr>
          <a:lstStyle/>
          <a:p>
            <a:pPr marL="285750" indent="-285750">
              <a:lnSpc>
                <a:spcPct val="120000"/>
              </a:lnSpc>
              <a:spcAft>
                <a:spcPts val="0"/>
              </a:spcAft>
              <a:buFont typeface="Wingdings" panose="05000000000000000000" pitchFamily="2" charset="2"/>
              <a:buChar char="v"/>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Xây</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dựng</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bài</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toán</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7" name="TextBox 6"/>
          <p:cNvSpPr txBox="1"/>
          <p:nvPr/>
        </p:nvSpPr>
        <p:spPr>
          <a:xfrm>
            <a:off x="1251682" y="3163815"/>
            <a:ext cx="2932213" cy="400110"/>
          </a:xfrm>
          <a:prstGeom prst="rect">
            <a:avLst/>
          </a:prstGeom>
          <a:noFill/>
        </p:spPr>
        <p:txBody>
          <a:bodyPr wrap="none" rtlCol="0">
            <a:spAutoFit/>
          </a:bodyPr>
          <a:lstStyle/>
          <a:p>
            <a:r>
              <a:rPr lang="vi-VN" sz="2000" b="1" dirty="0">
                <a:solidFill>
                  <a:schemeClr val="accent1">
                    <a:lumMod val="75000"/>
                  </a:schemeClr>
                </a:solidFill>
                <a:latin typeface="Arial" panose="020B0604020202020204" pitchFamily="34" charset="0"/>
                <a:cs typeface="Arial" panose="020B0604020202020204" pitchFamily="34" charset="0"/>
              </a:rPr>
              <a:t>Phương pháp ý tưởng</a:t>
            </a:r>
          </a:p>
        </p:txBody>
      </p:sp>
      <p:sp>
        <p:nvSpPr>
          <p:cNvPr id="8" name="Rectangle 7"/>
          <p:cNvSpPr/>
          <p:nvPr/>
        </p:nvSpPr>
        <p:spPr>
          <a:xfrm>
            <a:off x="1251682" y="2699015"/>
            <a:ext cx="1596912" cy="523220"/>
          </a:xfrm>
          <a:prstGeom prst="rect">
            <a:avLst/>
          </a:prstGeom>
        </p:spPr>
        <p:txBody>
          <a:bodyPr wrap="none">
            <a:spAutoFit/>
          </a:bodyPr>
          <a:lstStyle/>
          <a:p>
            <a:r>
              <a:rPr lang="en-US" sz="2800" b="1" dirty="0">
                <a:solidFill>
                  <a:schemeClr val="accent1">
                    <a:lumMod val="75000"/>
                  </a:schemeClr>
                </a:solidFill>
                <a:latin typeface="Arial" panose="020B0604020202020204" pitchFamily="34" charset="0"/>
                <a:cs typeface="Arial" panose="020B0604020202020204" pitchFamily="34" charset="0"/>
              </a:rPr>
              <a:t>Ý</a:t>
            </a:r>
            <a:r>
              <a:rPr lang="vi-VN" sz="2800" b="1" dirty="0">
                <a:solidFill>
                  <a:schemeClr val="accent1">
                    <a:lumMod val="75000"/>
                  </a:schemeClr>
                </a:solidFill>
                <a:latin typeface="Arial" panose="020B0604020202020204" pitchFamily="34" charset="0"/>
                <a:cs typeface="Arial" panose="020B0604020202020204" pitchFamily="34" charset="0"/>
              </a:rPr>
              <a:t> tưởng</a:t>
            </a:r>
          </a:p>
        </p:txBody>
      </p:sp>
      <p:sp>
        <p:nvSpPr>
          <p:cNvPr id="10" name="Rectangle 9"/>
          <p:cNvSpPr/>
          <p:nvPr/>
        </p:nvSpPr>
        <p:spPr>
          <a:xfrm>
            <a:off x="1251682" y="3623714"/>
            <a:ext cx="2305439" cy="400110"/>
          </a:xfrm>
          <a:prstGeom prst="rect">
            <a:avLst/>
          </a:prstGeom>
        </p:spPr>
        <p:txBody>
          <a:bodyPr wrap="none">
            <a:spAutoFit/>
          </a:bodyPr>
          <a:lstStyle/>
          <a:p>
            <a:r>
              <a:rPr lang="vi-VN" sz="2000" b="1" dirty="0">
                <a:solidFill>
                  <a:schemeClr val="accent1">
                    <a:lumMod val="75000"/>
                  </a:schemeClr>
                </a:solidFill>
                <a:latin typeface="Arial" panose="020B0604020202020204" pitchFamily="34" charset="0"/>
                <a:cs typeface="Arial" panose="020B0604020202020204" pitchFamily="34" charset="0"/>
              </a:rPr>
              <a:t>Sàng lọc ý tưởng</a:t>
            </a:r>
            <a:endParaRPr lang="en-US" sz="2000" b="1" dirty="0">
              <a:solidFill>
                <a:schemeClr val="accent1">
                  <a:lumMod val="75000"/>
                </a:schemeClr>
              </a:solidFill>
              <a:latin typeface="Arial" panose="020B0604020202020204" pitchFamily="34" charset="0"/>
              <a:cs typeface="Arial" panose="020B0604020202020204" pitchFamily="34" charset="0"/>
            </a:endParaRPr>
          </a:p>
        </p:txBody>
      </p:sp>
      <p:cxnSp>
        <p:nvCxnSpPr>
          <p:cNvPr id="14" name="Elbow Connector 13"/>
          <p:cNvCxnSpPr>
            <a:stCxn id="4" idx="1"/>
            <a:endCxn id="8" idx="1"/>
          </p:cNvCxnSpPr>
          <p:nvPr/>
        </p:nvCxnSpPr>
        <p:spPr>
          <a:xfrm rot="10800000" flipH="1" flipV="1">
            <a:off x="600222" y="2166657"/>
            <a:ext cx="651460" cy="793968"/>
          </a:xfrm>
          <a:prstGeom prst="bentConnector3">
            <a:avLst>
              <a:gd name="adj1" fmla="val -350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4" idx="1"/>
            <a:endCxn id="7" idx="1"/>
          </p:cNvCxnSpPr>
          <p:nvPr/>
        </p:nvCxnSpPr>
        <p:spPr>
          <a:xfrm rot="10800000" flipH="1" flipV="1">
            <a:off x="600222" y="2166656"/>
            <a:ext cx="651460" cy="1197213"/>
          </a:xfrm>
          <a:prstGeom prst="bentConnector3">
            <a:avLst>
              <a:gd name="adj1" fmla="val -350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4" idx="1"/>
            <a:endCxn id="10" idx="1"/>
          </p:cNvCxnSpPr>
          <p:nvPr/>
        </p:nvCxnSpPr>
        <p:spPr>
          <a:xfrm rot="10800000" flipH="1" flipV="1">
            <a:off x="600222" y="2166657"/>
            <a:ext cx="651460" cy="1657112"/>
          </a:xfrm>
          <a:prstGeom prst="bentConnector3">
            <a:avLst>
              <a:gd name="adj1" fmla="val -35090"/>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p:cNvSpPr/>
          <p:nvPr/>
        </p:nvSpPr>
        <p:spPr>
          <a:xfrm>
            <a:off x="5392882" y="3272145"/>
            <a:ext cx="6096000" cy="1938992"/>
          </a:xfrm>
          <a:prstGeom prst="rect">
            <a:avLst/>
          </a:prstGeom>
          <a:solidFill>
            <a:schemeClr val="bg1">
              <a:lumMod val="85000"/>
            </a:schemeClr>
          </a:solidFill>
        </p:spPr>
        <p:txBody>
          <a:bodyPr>
            <a:spAutoFit/>
          </a:bodyPr>
          <a:lstStyle/>
          <a:p>
            <a:pPr algn="just">
              <a:lnSpc>
                <a:spcPct val="150000"/>
              </a:lnSpc>
              <a:spcAft>
                <a:spcPts val="0"/>
              </a:spcAft>
            </a:pPr>
            <a:r>
              <a:rPr lang="vi-VN" sz="2000" dirty="0">
                <a:solidFill>
                  <a:srgbClr val="000000"/>
                </a:solidFill>
                <a:latin typeface="Arial" panose="020B0604020202020204" pitchFamily="34" charset="0"/>
                <a:ea typeface="SimSun" panose="02010600030101010101" pitchFamily="2" charset="-122"/>
                <a:cs typeface="Arial" panose="020B0604020202020204" pitchFamily="34" charset="0"/>
              </a:rPr>
              <a:t>Ý tưởng là một giai đoạn của quá trình thiết kế mà bạn tập trung vào việc tạo ý tưởng. Về mặt tinh thần, nó đại diện cho một quá trình mở rộng về các khái niệm và kết quả. </a:t>
            </a:r>
          </a:p>
        </p:txBody>
      </p:sp>
      <p:sp>
        <p:nvSpPr>
          <p:cNvPr id="24" name="Rectangle 23"/>
          <p:cNvSpPr/>
          <p:nvPr/>
        </p:nvSpPr>
        <p:spPr>
          <a:xfrm>
            <a:off x="5392882" y="1534653"/>
            <a:ext cx="6096000" cy="1420325"/>
          </a:xfrm>
          <a:prstGeom prst="rect">
            <a:avLst/>
          </a:prstGeom>
          <a:solidFill>
            <a:schemeClr val="bg1">
              <a:lumMod val="85000"/>
            </a:schemeClr>
          </a:solidFill>
        </p:spPr>
        <p:txBody>
          <a:bodyPr>
            <a:spAutoFit/>
          </a:bodyPr>
          <a:lstStyle/>
          <a:p>
            <a:pPr algn="just">
              <a:lnSpc>
                <a:spcPct val="150000"/>
              </a:lnSpc>
              <a:spcAft>
                <a:spcPts val="0"/>
              </a:spcAft>
            </a:pPr>
            <a:r>
              <a:rPr lang="vi-VN" sz="2000" dirty="0">
                <a:solidFill>
                  <a:srgbClr val="000000"/>
                </a:solidFill>
                <a:latin typeface="Arial" panose="020B0604020202020204" pitchFamily="34" charset="0"/>
                <a:ea typeface="SimSun" panose="02010600030101010101" pitchFamily="2" charset="-122"/>
                <a:cs typeface="Arial" panose="020B0604020202020204" pitchFamily="34" charset="0"/>
              </a:rPr>
              <a:t>Ý tưởng cung cấp cả nhiên liệu và cũng là nguyên liệu gốc để xây dựng các nguyên mẫu và đưa các giải pháp sáng tạo vào tay người dùng của bạn. </a:t>
            </a:r>
            <a:endParaRPr lang="en-US" sz="2000" dirty="0">
              <a:latin typeface="Arial" panose="020B0604020202020204" pitchFamily="34" charset="0"/>
              <a:ea typeface="SimSun" panose="02010600030101010101" pitchFamily="2" charset="-122"/>
              <a:cs typeface="Arial" panose="020B0604020202020204" pitchFamily="34" charset="0"/>
            </a:endParaRPr>
          </a:p>
        </p:txBody>
      </p:sp>
      <p:cxnSp>
        <p:nvCxnSpPr>
          <p:cNvPr id="26" name="Elbow Connector 25"/>
          <p:cNvCxnSpPr>
            <a:stCxn id="8" idx="3"/>
            <a:endCxn id="24" idx="1"/>
          </p:cNvCxnSpPr>
          <p:nvPr/>
        </p:nvCxnSpPr>
        <p:spPr>
          <a:xfrm flipV="1">
            <a:off x="2848594" y="2244816"/>
            <a:ext cx="2544288" cy="715809"/>
          </a:xfrm>
          <a:prstGeom prst="bentConnector3">
            <a:avLst>
              <a:gd name="adj1" fmla="val 6448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8" idx="3"/>
            <a:endCxn id="23" idx="1"/>
          </p:cNvCxnSpPr>
          <p:nvPr/>
        </p:nvCxnSpPr>
        <p:spPr>
          <a:xfrm>
            <a:off x="2848594" y="2960625"/>
            <a:ext cx="2544288" cy="1281016"/>
          </a:xfrm>
          <a:prstGeom prst="bentConnector3">
            <a:avLst>
              <a:gd name="adj1" fmla="val 64483"/>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31179328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2510" y="772228"/>
            <a:ext cx="10654144" cy="461665"/>
          </a:xfrm>
          <a:prstGeom prst="rect">
            <a:avLst/>
          </a:prstGeom>
        </p:spPr>
        <p:txBody>
          <a:bodyPr wrap="square">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2</a:t>
            </a:r>
            <a:r>
              <a:rPr lang="vi-VN" sz="2400" dirty="0">
                <a:solidFill>
                  <a:schemeClr val="accent1">
                    <a:lumMod val="75000"/>
                  </a:schemeClr>
                </a:solidFill>
                <a:latin typeface="Arial" panose="020B0604020202020204" pitchFamily="34" charset="0"/>
                <a:cs typeface="Arial" panose="020B0604020202020204" pitchFamily="34" charset="0"/>
              </a:rPr>
              <a:t>.3 </a:t>
            </a:r>
            <a:r>
              <a:rPr lang="en-US" sz="2400" dirty="0" err="1">
                <a:solidFill>
                  <a:schemeClr val="accent1">
                    <a:lumMod val="75000"/>
                  </a:schemeClr>
                </a:solidFill>
                <a:latin typeface="Arial" panose="020B0604020202020204" pitchFamily="34" charset="0"/>
                <a:cs typeface="Arial" panose="020B0604020202020204" pitchFamily="34" charset="0"/>
              </a:rPr>
              <a:t>Hình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thành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và</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xây</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dựng</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giải</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pháp</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thiết</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kế</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Rectangle 3"/>
          <p:cNvSpPr/>
          <p:nvPr/>
        </p:nvSpPr>
        <p:spPr>
          <a:xfrm>
            <a:off x="463732" y="1467809"/>
            <a:ext cx="2289409" cy="478016"/>
          </a:xfrm>
          <a:prstGeom prst="rect">
            <a:avLst/>
          </a:prstGeom>
        </p:spPr>
        <p:txBody>
          <a:bodyPr wrap="none">
            <a:spAutoFit/>
          </a:bodyPr>
          <a:lstStyle/>
          <a:p>
            <a:pPr marL="285750" indent="-285750">
              <a:lnSpc>
                <a:spcPct val="120000"/>
              </a:lnSpc>
              <a:spcAft>
                <a:spcPts val="0"/>
              </a:spcAft>
              <a:buFont typeface="Wingdings" panose="05000000000000000000" pitchFamily="2" charset="2"/>
              <a:buChar char="v"/>
            </a:pP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Ý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đồ</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sáng</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tạo</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6" name="TextBox 5"/>
          <p:cNvSpPr txBox="1"/>
          <p:nvPr/>
        </p:nvSpPr>
        <p:spPr>
          <a:xfrm>
            <a:off x="1115192" y="2763765"/>
            <a:ext cx="3475631" cy="461665"/>
          </a:xfrm>
          <a:prstGeom prst="rect">
            <a:avLst/>
          </a:prstGeom>
          <a:noFill/>
        </p:spPr>
        <p:txBody>
          <a:bodyPr wrap="none" rtlCol="0">
            <a:spAutoFit/>
          </a:bodyPr>
          <a:lstStyle/>
          <a:p>
            <a:r>
              <a:rPr lang="vi-VN" sz="2400" b="1" dirty="0">
                <a:solidFill>
                  <a:schemeClr val="accent1">
                    <a:lumMod val="75000"/>
                  </a:schemeClr>
                </a:solidFill>
                <a:latin typeface="Arial" panose="020B0604020202020204" pitchFamily="34" charset="0"/>
                <a:cs typeface="Arial" panose="020B0604020202020204" pitchFamily="34" charset="0"/>
              </a:rPr>
              <a:t>Phương pháp ý tưởng</a:t>
            </a:r>
          </a:p>
        </p:txBody>
      </p:sp>
      <p:sp>
        <p:nvSpPr>
          <p:cNvPr id="7" name="Rectangle 6"/>
          <p:cNvSpPr/>
          <p:nvPr/>
        </p:nvSpPr>
        <p:spPr>
          <a:xfrm>
            <a:off x="1115192" y="2298965"/>
            <a:ext cx="1194558" cy="400110"/>
          </a:xfrm>
          <a:prstGeom prst="rect">
            <a:avLst/>
          </a:prstGeom>
        </p:spPr>
        <p:txBody>
          <a:bodyPr wrap="none">
            <a:spAutoFit/>
          </a:bodyPr>
          <a:lstStyle/>
          <a:p>
            <a:r>
              <a:rPr lang="en-US" sz="2000" b="1" dirty="0">
                <a:solidFill>
                  <a:schemeClr val="accent1">
                    <a:lumMod val="75000"/>
                  </a:schemeClr>
                </a:solidFill>
                <a:latin typeface="Arial" panose="020B0604020202020204" pitchFamily="34" charset="0"/>
                <a:cs typeface="Arial" panose="020B0604020202020204" pitchFamily="34" charset="0"/>
              </a:rPr>
              <a:t>Ý</a:t>
            </a:r>
            <a:r>
              <a:rPr lang="vi-VN" sz="2000" b="1" dirty="0">
                <a:solidFill>
                  <a:schemeClr val="accent1">
                    <a:lumMod val="75000"/>
                  </a:schemeClr>
                </a:solidFill>
                <a:latin typeface="Arial" panose="020B0604020202020204" pitchFamily="34" charset="0"/>
                <a:cs typeface="Arial" panose="020B0604020202020204" pitchFamily="34" charset="0"/>
              </a:rPr>
              <a:t> tưởng</a:t>
            </a:r>
          </a:p>
        </p:txBody>
      </p:sp>
      <p:sp>
        <p:nvSpPr>
          <p:cNvPr id="8" name="Rectangle 7"/>
          <p:cNvSpPr/>
          <p:nvPr/>
        </p:nvSpPr>
        <p:spPr>
          <a:xfrm>
            <a:off x="1115192" y="3223664"/>
            <a:ext cx="2305439" cy="400110"/>
          </a:xfrm>
          <a:prstGeom prst="rect">
            <a:avLst/>
          </a:prstGeom>
        </p:spPr>
        <p:txBody>
          <a:bodyPr wrap="none">
            <a:spAutoFit/>
          </a:bodyPr>
          <a:lstStyle/>
          <a:p>
            <a:r>
              <a:rPr lang="vi-VN" sz="2000" b="1" dirty="0">
                <a:solidFill>
                  <a:schemeClr val="accent1">
                    <a:lumMod val="75000"/>
                  </a:schemeClr>
                </a:solidFill>
                <a:latin typeface="Arial" panose="020B0604020202020204" pitchFamily="34" charset="0"/>
                <a:cs typeface="Arial" panose="020B0604020202020204" pitchFamily="34" charset="0"/>
              </a:rPr>
              <a:t>Sàng lọc ý tưởng</a:t>
            </a:r>
            <a:endParaRPr lang="en-US" sz="2000" b="1" dirty="0">
              <a:solidFill>
                <a:schemeClr val="accent1">
                  <a:lumMod val="75000"/>
                </a:schemeClr>
              </a:solidFill>
              <a:latin typeface="Arial" panose="020B0604020202020204" pitchFamily="34" charset="0"/>
              <a:cs typeface="Arial" panose="020B0604020202020204" pitchFamily="34" charset="0"/>
            </a:endParaRPr>
          </a:p>
        </p:txBody>
      </p:sp>
      <p:cxnSp>
        <p:nvCxnSpPr>
          <p:cNvPr id="9" name="Elbow Connector 8"/>
          <p:cNvCxnSpPr>
            <a:endCxn id="7" idx="1"/>
          </p:cNvCxnSpPr>
          <p:nvPr/>
        </p:nvCxnSpPr>
        <p:spPr>
          <a:xfrm rot="10800000" flipH="1" flipV="1">
            <a:off x="463732" y="1766606"/>
            <a:ext cx="651460" cy="732413"/>
          </a:xfrm>
          <a:prstGeom prst="bentConnector3">
            <a:avLst>
              <a:gd name="adj1" fmla="val -350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endCxn id="6" idx="1"/>
          </p:cNvCxnSpPr>
          <p:nvPr/>
        </p:nvCxnSpPr>
        <p:spPr>
          <a:xfrm rot="16200000" flipH="1">
            <a:off x="69006" y="1948411"/>
            <a:ext cx="1209193" cy="8831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8" idx="1"/>
          </p:cNvCxnSpPr>
          <p:nvPr/>
        </p:nvCxnSpPr>
        <p:spPr>
          <a:xfrm rot="10800000" flipH="1" flipV="1">
            <a:off x="463732" y="1766607"/>
            <a:ext cx="651460" cy="1657112"/>
          </a:xfrm>
          <a:prstGeom prst="bentConnector3">
            <a:avLst>
              <a:gd name="adj1" fmla="val -3509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5533323" y="1785404"/>
            <a:ext cx="3587842" cy="496996"/>
          </a:xfrm>
          <a:prstGeom prst="rect">
            <a:avLst/>
          </a:prstGeom>
        </p:spPr>
        <p:txBody>
          <a:bodyPr wrap="none">
            <a:spAutoFit/>
          </a:bodyPr>
          <a:lstStyle/>
          <a:p>
            <a:pPr lvl="0" algn="just">
              <a:lnSpc>
                <a:spcPct val="150000"/>
              </a:lnSpc>
              <a:spcAft>
                <a:spcPts val="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Phương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pháp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Brainstorming</a:t>
            </a:r>
            <a:endPar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14" name="Rectangle 13"/>
          <p:cNvSpPr/>
          <p:nvPr/>
        </p:nvSpPr>
        <p:spPr>
          <a:xfrm>
            <a:off x="5545344" y="2298965"/>
            <a:ext cx="3289683" cy="496996"/>
          </a:xfrm>
          <a:prstGeom prst="rect">
            <a:avLst/>
          </a:prstGeom>
        </p:spPr>
        <p:txBody>
          <a:bodyPr wrap="none">
            <a:spAutoFit/>
          </a:bodyPr>
          <a:lstStyle/>
          <a:p>
            <a:pPr lvl="0" algn="just">
              <a:lnSpc>
                <a:spcPct val="150000"/>
              </a:lnSpc>
              <a:spcAft>
                <a:spcPts val="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Phương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pháp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Brain Dump</a:t>
            </a:r>
            <a:endPar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15" name="Rectangle 14"/>
          <p:cNvSpPr/>
          <p:nvPr/>
        </p:nvSpPr>
        <p:spPr>
          <a:xfrm>
            <a:off x="5545345" y="2833912"/>
            <a:ext cx="2919389" cy="496996"/>
          </a:xfrm>
          <a:prstGeom prst="rect">
            <a:avLst/>
          </a:prstGeom>
        </p:spPr>
        <p:txBody>
          <a:bodyPr wrap="none">
            <a:spAutoFit/>
          </a:bodyPr>
          <a:lstStyle/>
          <a:p>
            <a:pPr lvl="0" algn="just">
              <a:lnSpc>
                <a:spcPct val="150000"/>
              </a:lnSpc>
              <a:spcAft>
                <a:spcPts val="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Phương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pháp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Scamper</a:t>
            </a:r>
            <a:endPar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16" name="Rectangle 15"/>
          <p:cNvSpPr/>
          <p:nvPr/>
        </p:nvSpPr>
        <p:spPr>
          <a:xfrm>
            <a:off x="5545345" y="3402930"/>
            <a:ext cx="4937570" cy="496996"/>
          </a:xfrm>
          <a:prstGeom prst="rect">
            <a:avLst/>
          </a:prstGeom>
        </p:spPr>
        <p:txBody>
          <a:bodyPr wrap="none">
            <a:spAutoFit/>
          </a:bodyPr>
          <a:lstStyle/>
          <a:p>
            <a:pPr lvl="0" algn="just">
              <a:lnSpc>
                <a:spcPct val="150000"/>
              </a:lnSpc>
              <a:spcAft>
                <a:spcPts val="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Phương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pháp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Bản</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đồ</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tư</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duy</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Mindmap</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endPar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endParaRPr>
          </a:p>
        </p:txBody>
      </p:sp>
      <p:sp>
        <p:nvSpPr>
          <p:cNvPr id="17" name="Rectangle 16"/>
          <p:cNvSpPr/>
          <p:nvPr/>
        </p:nvSpPr>
        <p:spPr>
          <a:xfrm>
            <a:off x="5545345" y="3944238"/>
            <a:ext cx="6362639" cy="496996"/>
          </a:xfrm>
          <a:prstGeom prst="rect">
            <a:avLst/>
          </a:prstGeom>
        </p:spPr>
        <p:txBody>
          <a:bodyPr wrap="none">
            <a:spAutoFit/>
          </a:bodyPr>
          <a:lstStyle/>
          <a:p>
            <a:pPr lvl="0" algn="just">
              <a:lnSpc>
                <a:spcPct val="150000"/>
              </a:lnSpc>
              <a:spcBef>
                <a:spcPts val="300"/>
              </a:spcBef>
              <a:spcAft>
                <a:spcPts val="30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Phương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pháp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Tạm</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dừng</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sáng</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tạo</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(Creative Pause)</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p>
        </p:txBody>
      </p:sp>
      <p:sp>
        <p:nvSpPr>
          <p:cNvPr id="18" name="Rectangle 17"/>
          <p:cNvSpPr/>
          <p:nvPr/>
        </p:nvSpPr>
        <p:spPr>
          <a:xfrm>
            <a:off x="5533323" y="4470245"/>
            <a:ext cx="4971233" cy="496996"/>
          </a:xfrm>
          <a:prstGeom prst="rect">
            <a:avLst/>
          </a:prstGeom>
        </p:spPr>
        <p:txBody>
          <a:bodyPr wrap="none">
            <a:spAutoFit/>
          </a:bodyPr>
          <a:lstStyle/>
          <a:p>
            <a:pPr lvl="0" algn="just">
              <a:lnSpc>
                <a:spcPct val="150000"/>
              </a:lnSpc>
              <a:spcBef>
                <a:spcPts val="300"/>
              </a:spcBef>
              <a:spcAft>
                <a:spcPts val="30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Phương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pháp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Khích</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b="1" i="1"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động</a:t>
            </a:r>
            <a:r>
              <a:rPr lang="en-US" sz="2000" b="1" i="1"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(Provocation)</a:t>
            </a:r>
            <a:endPar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endParaRPr>
          </a:p>
        </p:txBody>
      </p:sp>
      <p:cxnSp>
        <p:nvCxnSpPr>
          <p:cNvPr id="26" name="Elbow Connector 25"/>
          <p:cNvCxnSpPr>
            <a:stCxn id="6" idx="3"/>
            <a:endCxn id="13" idx="1"/>
          </p:cNvCxnSpPr>
          <p:nvPr/>
        </p:nvCxnSpPr>
        <p:spPr>
          <a:xfrm flipV="1">
            <a:off x="4590823" y="2033902"/>
            <a:ext cx="942500" cy="9606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6" idx="3"/>
            <a:endCxn id="14" idx="1"/>
          </p:cNvCxnSpPr>
          <p:nvPr/>
        </p:nvCxnSpPr>
        <p:spPr>
          <a:xfrm flipV="1">
            <a:off x="4590823" y="2547463"/>
            <a:ext cx="954521" cy="4471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6" idx="3"/>
            <a:endCxn id="15" idx="1"/>
          </p:cNvCxnSpPr>
          <p:nvPr/>
        </p:nvCxnSpPr>
        <p:spPr>
          <a:xfrm>
            <a:off x="4590823" y="2994598"/>
            <a:ext cx="954522" cy="878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p:cNvCxnSpPr>
            <a:stCxn id="6" idx="3"/>
            <a:endCxn id="16" idx="1"/>
          </p:cNvCxnSpPr>
          <p:nvPr/>
        </p:nvCxnSpPr>
        <p:spPr>
          <a:xfrm>
            <a:off x="4590823" y="2994598"/>
            <a:ext cx="954522" cy="6568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6" idx="3"/>
            <a:endCxn id="17" idx="1"/>
          </p:cNvCxnSpPr>
          <p:nvPr/>
        </p:nvCxnSpPr>
        <p:spPr>
          <a:xfrm>
            <a:off x="4590823" y="2994598"/>
            <a:ext cx="954522" cy="11981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6" idx="3"/>
            <a:endCxn id="18" idx="1"/>
          </p:cNvCxnSpPr>
          <p:nvPr/>
        </p:nvCxnSpPr>
        <p:spPr>
          <a:xfrm>
            <a:off x="4590823" y="2994598"/>
            <a:ext cx="942500" cy="1724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3998376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Tổng quan nội dung</a:t>
            </a:r>
            <a:endParaRPr lang="en-US" dirty="0"/>
          </a:p>
        </p:txBody>
      </p:sp>
      <p:sp>
        <p:nvSpPr>
          <p:cNvPr id="14" name="Chỗ dành sẵn cho Nội dung 14">
            <a:extLst>
              <a:ext uri="{FF2B5EF4-FFF2-40B4-BE49-F238E27FC236}">
                <a16:creationId xmlns:a16="http://schemas.microsoft.com/office/drawing/2014/main" id="{BEA39DE6-83A3-4437-92F8-904B6632BDDE}"/>
              </a:ext>
            </a:extLst>
          </p:cNvPr>
          <p:cNvSpPr>
            <a:spLocks noGrp="1"/>
          </p:cNvSpPr>
          <p:nvPr>
            <p:ph sz="quarter" idx="1"/>
          </p:nvPr>
        </p:nvSpPr>
        <p:spPr>
          <a:xfrm>
            <a:off x="581192" y="2470398"/>
            <a:ext cx="9712915" cy="2729209"/>
          </a:xfrm>
          <a:prstGeom prst="rect">
            <a:avLst/>
          </a:prstGeom>
        </p:spPr>
        <p:txBody>
          <a:bodyPr wrap="none">
            <a:spAutoFit/>
          </a:bodyPr>
          <a:lstStyle/>
          <a:p>
            <a:pPr marL="0" indent="0" algn="just">
              <a:lnSpc>
                <a:spcPct val="120000"/>
              </a:lnSpc>
              <a:spcBef>
                <a:spcPts val="600"/>
              </a:spcBef>
              <a:spcAft>
                <a:spcPts val="300"/>
              </a:spcAft>
              <a:buNone/>
            </a:pPr>
            <a:r>
              <a:rPr lang="en-US" sz="2400" b="1" dirty="0">
                <a:latin typeface="Arial" panose="020B0604020202020204" pitchFamily="34" charset="0"/>
                <a:ea typeface="SimSun" panose="02010600030101010101" pitchFamily="2" charset="-122"/>
                <a:cs typeface="Arial" panose="020B0604020202020204" pitchFamily="34" charset="0"/>
              </a:rPr>
              <a:t>Ch</a:t>
            </a:r>
            <a:r>
              <a:rPr lang="vi-VN" sz="2400" b="1" dirty="0">
                <a:latin typeface="Arial" panose="020B0604020202020204" pitchFamily="34" charset="0"/>
                <a:ea typeface="SimSun" panose="02010600030101010101" pitchFamily="2" charset="-122"/>
                <a:cs typeface="Arial" panose="020B0604020202020204" pitchFamily="34" charset="0"/>
              </a:rPr>
              <a:t>ư</a:t>
            </a:r>
            <a:r>
              <a:rPr lang="en-US" sz="2400" b="1" dirty="0" err="1">
                <a:latin typeface="Arial" panose="020B0604020202020204" pitchFamily="34" charset="0"/>
                <a:ea typeface="SimSun" panose="02010600030101010101" pitchFamily="2" charset="-122"/>
                <a:cs typeface="Arial" panose="020B0604020202020204" pitchFamily="34" charset="0"/>
              </a:rPr>
              <a:t>ơng</a:t>
            </a:r>
            <a:r>
              <a:rPr lang="en-US" sz="2400" b="1" dirty="0">
                <a:latin typeface="Arial" panose="020B0604020202020204" pitchFamily="34" charset="0"/>
                <a:ea typeface="SimSun" panose="02010600030101010101" pitchFamily="2" charset="-122"/>
                <a:cs typeface="Arial" panose="020B0604020202020204" pitchFamily="34" charset="0"/>
              </a:rPr>
              <a:t> 1: </a:t>
            </a:r>
            <a:r>
              <a:rPr lang="en-US" sz="2400" b="1" dirty="0" err="1">
                <a:latin typeface="Arial" panose="020B0604020202020204" pitchFamily="34" charset="0"/>
                <a:cs typeface="Arial" panose="020B0604020202020204" pitchFamily="34" charset="0"/>
              </a:rPr>
              <a:t>Tổng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quan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về</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thiết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mỹ</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thuật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công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nghiệp</a:t>
            </a:r>
            <a:endParaRPr lang="vi-VN" sz="2400" b="1" dirty="0">
              <a:latin typeface="Arial" panose="020B0604020202020204" pitchFamily="34" charset="0"/>
              <a:cs typeface="Arial" panose="020B0604020202020204" pitchFamily="34" charset="0"/>
            </a:endParaRPr>
          </a:p>
          <a:p>
            <a:pPr marL="0" indent="0" algn="just">
              <a:lnSpc>
                <a:spcPct val="120000"/>
              </a:lnSpc>
              <a:spcBef>
                <a:spcPts val="600"/>
              </a:spcBef>
              <a:spcAft>
                <a:spcPts val="300"/>
              </a:spcAft>
              <a:buNone/>
            </a:pPr>
            <a:r>
              <a:rPr lang="en-US" sz="2400" b="1" dirty="0" err="1">
                <a:latin typeface="Arial" panose="020B0604020202020204" pitchFamily="34" charset="0"/>
                <a:ea typeface="SimSun" panose="02010600030101010101" pitchFamily="2" charset="-122"/>
                <a:cs typeface="Arial" panose="020B0604020202020204" pitchFamily="34" charset="0"/>
              </a:rPr>
              <a:t>Ch</a:t>
            </a:r>
            <a:r>
              <a:rPr lang="vi-VN" sz="2400" b="1" dirty="0">
                <a:latin typeface="Arial" panose="020B0604020202020204" pitchFamily="34" charset="0"/>
                <a:ea typeface="SimSun" panose="02010600030101010101" pitchFamily="2" charset="-122"/>
                <a:cs typeface="Arial" panose="020B0604020202020204" pitchFamily="34" charset="0"/>
              </a:rPr>
              <a:t>ư</a:t>
            </a:r>
            <a:r>
              <a:rPr lang="en-US" sz="2400" b="1" dirty="0" err="1">
                <a:latin typeface="Arial" panose="020B0604020202020204" pitchFamily="34" charset="0"/>
                <a:ea typeface="SimSun" panose="02010600030101010101" pitchFamily="2" charset="-122"/>
                <a:cs typeface="Arial" panose="020B0604020202020204" pitchFamily="34" charset="0"/>
              </a:rPr>
              <a:t>ơng</a:t>
            </a:r>
            <a:r>
              <a:rPr lang="en-US" sz="2400" b="1" dirty="0">
                <a:latin typeface="Arial" panose="020B0604020202020204" pitchFamily="34" charset="0"/>
                <a:ea typeface="SimSun" panose="02010600030101010101" pitchFamily="2" charset="-122"/>
                <a:cs typeface="Arial" panose="020B0604020202020204" pitchFamily="34" charset="0"/>
              </a:rPr>
              <a:t> 2: </a:t>
            </a:r>
            <a:r>
              <a:rPr lang="en-US" sz="2400" b="1" dirty="0" err="1">
                <a:latin typeface="Arial" panose="020B0604020202020204" pitchFamily="34" charset="0"/>
                <a:cs typeface="Arial" panose="020B0604020202020204" pitchFamily="34" charset="0"/>
              </a:rPr>
              <a:t>Quá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trình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thiết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mỹ</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thuật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công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nghiệp</a:t>
            </a:r>
            <a:endParaRPr lang="vi-VN" sz="2400" b="1" dirty="0">
              <a:latin typeface="Arial" panose="020B0604020202020204" pitchFamily="34" charset="0"/>
              <a:cs typeface="Arial" panose="020B0604020202020204" pitchFamily="34" charset="0"/>
            </a:endParaRPr>
          </a:p>
          <a:p>
            <a:pPr marL="0" indent="0" algn="just">
              <a:lnSpc>
                <a:spcPct val="120000"/>
              </a:lnSpc>
              <a:spcBef>
                <a:spcPts val="600"/>
              </a:spcBef>
              <a:spcAft>
                <a:spcPts val="300"/>
              </a:spcAft>
              <a:buNone/>
            </a:pPr>
            <a:r>
              <a:rPr lang="en-US" sz="2400" b="1" dirty="0" err="1">
                <a:latin typeface="Arial" panose="020B0604020202020204" pitchFamily="34" charset="0"/>
                <a:ea typeface="SimSun" panose="02010600030101010101" pitchFamily="2" charset="-122"/>
                <a:cs typeface="Arial" panose="020B0604020202020204" pitchFamily="34" charset="0"/>
              </a:rPr>
              <a:t>Ch</a:t>
            </a:r>
            <a:r>
              <a:rPr lang="vi-VN" sz="2400" b="1" dirty="0">
                <a:latin typeface="Arial" panose="020B0604020202020204" pitchFamily="34" charset="0"/>
                <a:ea typeface="SimSun" panose="02010600030101010101" pitchFamily="2" charset="-122"/>
                <a:cs typeface="Arial" panose="020B0604020202020204" pitchFamily="34" charset="0"/>
              </a:rPr>
              <a:t>ư</a:t>
            </a:r>
            <a:r>
              <a:rPr lang="en-US" sz="2400" b="1" dirty="0" err="1">
                <a:latin typeface="Arial" panose="020B0604020202020204" pitchFamily="34" charset="0"/>
                <a:ea typeface="SimSun" panose="02010600030101010101" pitchFamily="2" charset="-122"/>
                <a:cs typeface="Arial" panose="020B0604020202020204" pitchFamily="34" charset="0"/>
              </a:rPr>
              <a:t>ơng</a:t>
            </a:r>
            <a:r>
              <a:rPr lang="en-US" sz="2400" b="1" dirty="0">
                <a:latin typeface="Arial" panose="020B0604020202020204" pitchFamily="34" charset="0"/>
                <a:ea typeface="SimSun" panose="02010600030101010101" pitchFamily="2" charset="-122"/>
                <a:cs typeface="Arial" panose="020B0604020202020204" pitchFamily="34" charset="0"/>
              </a:rPr>
              <a:t> 3: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yếu</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tố</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chính</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Thiết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mỹ</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thuật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công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nghiệp</a:t>
            </a:r>
            <a:endParaRPr lang="vi-VN" sz="2400" b="1" dirty="0">
              <a:latin typeface="Arial" panose="020B0604020202020204" pitchFamily="34" charset="0"/>
              <a:cs typeface="Arial" panose="020B0604020202020204" pitchFamily="34" charset="0"/>
            </a:endParaRPr>
          </a:p>
          <a:p>
            <a:pPr marL="0" indent="0" algn="just">
              <a:lnSpc>
                <a:spcPct val="120000"/>
              </a:lnSpc>
              <a:spcBef>
                <a:spcPts val="600"/>
              </a:spcBef>
              <a:spcAft>
                <a:spcPts val="300"/>
              </a:spcAft>
              <a:buNone/>
            </a:pPr>
            <a:r>
              <a:rPr lang="en-US" sz="2400" b="1" dirty="0" err="1">
                <a:latin typeface="Arial" panose="020B0604020202020204" pitchFamily="34" charset="0"/>
                <a:ea typeface="SimSun" panose="02010600030101010101" pitchFamily="2" charset="-122"/>
                <a:cs typeface="Arial" panose="020B0604020202020204" pitchFamily="34" charset="0"/>
              </a:rPr>
              <a:t>Ch</a:t>
            </a:r>
            <a:r>
              <a:rPr lang="vi-VN" sz="2400" b="1" dirty="0">
                <a:latin typeface="Arial" panose="020B0604020202020204" pitchFamily="34" charset="0"/>
                <a:ea typeface="SimSun" panose="02010600030101010101" pitchFamily="2" charset="-122"/>
                <a:cs typeface="Arial" panose="020B0604020202020204" pitchFamily="34" charset="0"/>
              </a:rPr>
              <a:t>ư</a:t>
            </a:r>
            <a:r>
              <a:rPr lang="en-US" sz="2400" b="1" dirty="0" err="1">
                <a:latin typeface="Arial" panose="020B0604020202020204" pitchFamily="34" charset="0"/>
                <a:ea typeface="SimSun" panose="02010600030101010101" pitchFamily="2" charset="-122"/>
                <a:cs typeface="Arial" panose="020B0604020202020204" pitchFamily="34" charset="0"/>
              </a:rPr>
              <a:t>ơng</a:t>
            </a:r>
            <a:r>
              <a:rPr lang="en-US" sz="2400" b="1" dirty="0">
                <a:latin typeface="Arial" panose="020B0604020202020204" pitchFamily="34" charset="0"/>
                <a:ea typeface="SimSun" panose="02010600030101010101" pitchFamily="2" charset="-122"/>
                <a:cs typeface="Arial" panose="020B0604020202020204" pitchFamily="34" charset="0"/>
              </a:rPr>
              <a:t> 4: </a:t>
            </a:r>
            <a:r>
              <a:rPr lang="en-US" sz="2400" b="1" dirty="0" err="1">
                <a:latin typeface="Arial" panose="020B0604020202020204" pitchFamily="34" charset="0"/>
                <a:cs typeface="Arial" panose="020B0604020202020204" pitchFamily="34" charset="0"/>
              </a:rPr>
              <a:t>Các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nguyên</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tắc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trong</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bố</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cục</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thiết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endParaRPr lang="vi-VN" sz="2400" b="1" dirty="0">
              <a:latin typeface="Arial" panose="020B0604020202020204" pitchFamily="34" charset="0"/>
              <a:cs typeface="Arial" panose="020B0604020202020204" pitchFamily="34" charset="0"/>
            </a:endParaRPr>
          </a:p>
          <a:p>
            <a:pPr marL="0" indent="0" algn="just">
              <a:lnSpc>
                <a:spcPct val="120000"/>
              </a:lnSpc>
              <a:spcBef>
                <a:spcPts val="600"/>
              </a:spcBef>
              <a:spcAft>
                <a:spcPts val="300"/>
              </a:spcAft>
              <a:buNone/>
            </a:pPr>
            <a:r>
              <a:rPr lang="en-US" sz="2400" b="1" dirty="0" err="1">
                <a:latin typeface="Arial" panose="020B0604020202020204" pitchFamily="34" charset="0"/>
                <a:ea typeface="SimSun" panose="02010600030101010101" pitchFamily="2" charset="-122"/>
                <a:cs typeface="Arial" panose="020B0604020202020204" pitchFamily="34" charset="0"/>
              </a:rPr>
              <a:t>Ch</a:t>
            </a:r>
            <a:r>
              <a:rPr lang="vi-VN" sz="2400" b="1" dirty="0">
                <a:latin typeface="Arial" panose="020B0604020202020204" pitchFamily="34" charset="0"/>
                <a:ea typeface="SimSun" panose="02010600030101010101" pitchFamily="2" charset="-122"/>
                <a:cs typeface="Arial" panose="020B0604020202020204" pitchFamily="34" charset="0"/>
              </a:rPr>
              <a:t>ư</a:t>
            </a:r>
            <a:r>
              <a:rPr lang="en-US" sz="2400" b="1" dirty="0" err="1">
                <a:latin typeface="Arial" panose="020B0604020202020204" pitchFamily="34" charset="0"/>
                <a:ea typeface="SimSun" panose="02010600030101010101" pitchFamily="2" charset="-122"/>
                <a:cs typeface="Arial" panose="020B0604020202020204" pitchFamily="34" charset="0"/>
              </a:rPr>
              <a:t>ơng</a:t>
            </a:r>
            <a:r>
              <a:rPr lang="en-US" sz="2400" b="1" dirty="0">
                <a:latin typeface="Arial" panose="020B0604020202020204" pitchFamily="34" charset="0"/>
                <a:ea typeface="SimSun" panose="02010600030101010101" pitchFamily="2" charset="-122"/>
                <a:cs typeface="Arial" panose="020B0604020202020204" pitchFamily="34" charset="0"/>
              </a:rPr>
              <a:t> 5: </a:t>
            </a:r>
            <a:r>
              <a:rPr lang="en-US" sz="2400" b="1" dirty="0" err="1">
                <a:latin typeface="Arial" panose="020B0604020202020204" pitchFamily="34" charset="0"/>
                <a:cs typeface="Arial" panose="020B0604020202020204" pitchFamily="34" charset="0"/>
              </a:rPr>
              <a:t>Hồ</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sơ</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thiết</a:t>
            </a:r>
            <a:r>
              <a:rPr lang="en-US" sz="2400" b="1" dirty="0">
                <a:latin typeface="Arial" panose="020B0604020202020204" pitchFamily="34" charset="0"/>
                <a:cs typeface="Arial" panose="020B0604020202020204" pitchFamily="34" charset="0"/>
              </a:rPr>
              <a:t> </a:t>
            </a:r>
            <a:r>
              <a:rPr lang="en-US" sz="2400" b="1" dirty="0" err="1">
                <a:latin typeface="Arial" panose="020B0604020202020204" pitchFamily="34" charset="0"/>
                <a:cs typeface="Arial" panose="020B0604020202020204" pitchFamily="34" charset="0"/>
              </a:rPr>
              <a:t>kế</a:t>
            </a:r>
            <a:endParaRPr lang="en-US" sz="2400" b="1" dirty="0">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39518682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2510" y="772228"/>
            <a:ext cx="10654144" cy="461665"/>
          </a:xfrm>
          <a:prstGeom prst="rect">
            <a:avLst/>
          </a:prstGeom>
        </p:spPr>
        <p:txBody>
          <a:bodyPr wrap="square">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2</a:t>
            </a:r>
            <a:r>
              <a:rPr lang="vi-VN" sz="2400" dirty="0">
                <a:solidFill>
                  <a:schemeClr val="accent1">
                    <a:lumMod val="75000"/>
                  </a:schemeClr>
                </a:solidFill>
                <a:latin typeface="Arial" panose="020B0604020202020204" pitchFamily="34" charset="0"/>
                <a:cs typeface="Arial" panose="020B0604020202020204" pitchFamily="34" charset="0"/>
              </a:rPr>
              <a:t>.3 </a:t>
            </a:r>
            <a:r>
              <a:rPr lang="en-US" sz="2400" dirty="0" err="1">
                <a:solidFill>
                  <a:schemeClr val="accent1">
                    <a:lumMod val="75000"/>
                  </a:schemeClr>
                </a:solidFill>
                <a:latin typeface="Arial" panose="020B0604020202020204" pitchFamily="34" charset="0"/>
                <a:cs typeface="Arial" panose="020B0604020202020204" pitchFamily="34" charset="0"/>
              </a:rPr>
              <a:t>Hình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thành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và</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xây</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dựng</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giải</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pháp</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thiết</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kế</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4" name="Rectangle 3"/>
          <p:cNvSpPr/>
          <p:nvPr/>
        </p:nvSpPr>
        <p:spPr>
          <a:xfrm>
            <a:off x="409140" y="1467809"/>
            <a:ext cx="2289409" cy="478016"/>
          </a:xfrm>
          <a:prstGeom prst="rect">
            <a:avLst/>
          </a:prstGeom>
        </p:spPr>
        <p:txBody>
          <a:bodyPr wrap="none">
            <a:spAutoFit/>
          </a:bodyPr>
          <a:lstStyle/>
          <a:p>
            <a:pPr marL="285750" indent="-285750">
              <a:lnSpc>
                <a:spcPct val="120000"/>
              </a:lnSpc>
              <a:spcAft>
                <a:spcPts val="0"/>
              </a:spcAft>
              <a:buFont typeface="Wingdings" panose="05000000000000000000" pitchFamily="2" charset="2"/>
              <a:buChar char="v"/>
            </a:pP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Ý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đồ</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sáng</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tạo</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6" name="TextBox 5"/>
          <p:cNvSpPr txBox="1"/>
          <p:nvPr/>
        </p:nvSpPr>
        <p:spPr>
          <a:xfrm>
            <a:off x="1060600" y="2763765"/>
            <a:ext cx="2932213" cy="400110"/>
          </a:xfrm>
          <a:prstGeom prst="rect">
            <a:avLst/>
          </a:prstGeom>
          <a:noFill/>
        </p:spPr>
        <p:txBody>
          <a:bodyPr wrap="none" rtlCol="0">
            <a:spAutoFit/>
          </a:bodyPr>
          <a:lstStyle/>
          <a:p>
            <a:r>
              <a:rPr lang="vi-VN" sz="2000" b="1" dirty="0">
                <a:solidFill>
                  <a:schemeClr val="accent1">
                    <a:lumMod val="75000"/>
                  </a:schemeClr>
                </a:solidFill>
                <a:latin typeface="Arial" panose="020B0604020202020204" pitchFamily="34" charset="0"/>
                <a:cs typeface="Arial" panose="020B0604020202020204" pitchFamily="34" charset="0"/>
              </a:rPr>
              <a:t>Phương pháp ý tưởng</a:t>
            </a:r>
          </a:p>
        </p:txBody>
      </p:sp>
      <p:sp>
        <p:nvSpPr>
          <p:cNvPr id="7" name="Rectangle 6"/>
          <p:cNvSpPr/>
          <p:nvPr/>
        </p:nvSpPr>
        <p:spPr>
          <a:xfrm>
            <a:off x="1060600" y="2298965"/>
            <a:ext cx="1194558" cy="400110"/>
          </a:xfrm>
          <a:prstGeom prst="rect">
            <a:avLst/>
          </a:prstGeom>
        </p:spPr>
        <p:txBody>
          <a:bodyPr wrap="none">
            <a:spAutoFit/>
          </a:bodyPr>
          <a:lstStyle/>
          <a:p>
            <a:r>
              <a:rPr lang="en-US" sz="2000" b="1" dirty="0">
                <a:solidFill>
                  <a:schemeClr val="accent1">
                    <a:lumMod val="75000"/>
                  </a:schemeClr>
                </a:solidFill>
                <a:latin typeface="Arial" panose="020B0604020202020204" pitchFamily="34" charset="0"/>
                <a:cs typeface="Arial" panose="020B0604020202020204" pitchFamily="34" charset="0"/>
              </a:rPr>
              <a:t>Ý</a:t>
            </a:r>
            <a:r>
              <a:rPr lang="vi-VN" sz="2000" b="1" dirty="0">
                <a:solidFill>
                  <a:schemeClr val="accent1">
                    <a:lumMod val="75000"/>
                  </a:schemeClr>
                </a:solidFill>
                <a:latin typeface="Arial" panose="020B0604020202020204" pitchFamily="34" charset="0"/>
                <a:cs typeface="Arial" panose="020B0604020202020204" pitchFamily="34" charset="0"/>
              </a:rPr>
              <a:t> tưởng</a:t>
            </a:r>
          </a:p>
        </p:txBody>
      </p:sp>
      <p:sp>
        <p:nvSpPr>
          <p:cNvPr id="8" name="Rectangle 7"/>
          <p:cNvSpPr/>
          <p:nvPr/>
        </p:nvSpPr>
        <p:spPr>
          <a:xfrm>
            <a:off x="1060600" y="3223664"/>
            <a:ext cx="3155031" cy="523220"/>
          </a:xfrm>
          <a:prstGeom prst="rect">
            <a:avLst/>
          </a:prstGeom>
        </p:spPr>
        <p:txBody>
          <a:bodyPr wrap="none">
            <a:spAutoFit/>
          </a:bodyPr>
          <a:lstStyle/>
          <a:p>
            <a:r>
              <a:rPr lang="vi-VN" sz="2800" b="1" dirty="0">
                <a:solidFill>
                  <a:schemeClr val="accent1">
                    <a:lumMod val="75000"/>
                  </a:schemeClr>
                </a:solidFill>
                <a:latin typeface="Arial" panose="020B0604020202020204" pitchFamily="34" charset="0"/>
                <a:cs typeface="Arial" panose="020B0604020202020204" pitchFamily="34" charset="0"/>
              </a:rPr>
              <a:t>Sàng lọc ý tưởng</a:t>
            </a:r>
            <a:endParaRPr lang="en-US" sz="2800" b="1" dirty="0">
              <a:solidFill>
                <a:schemeClr val="accent1">
                  <a:lumMod val="75000"/>
                </a:schemeClr>
              </a:solidFill>
              <a:latin typeface="Arial" panose="020B0604020202020204" pitchFamily="34" charset="0"/>
              <a:cs typeface="Arial" panose="020B0604020202020204" pitchFamily="34" charset="0"/>
            </a:endParaRPr>
          </a:p>
        </p:txBody>
      </p:sp>
      <p:cxnSp>
        <p:nvCxnSpPr>
          <p:cNvPr id="9" name="Elbow Connector 8"/>
          <p:cNvCxnSpPr>
            <a:endCxn id="7" idx="1"/>
          </p:cNvCxnSpPr>
          <p:nvPr/>
        </p:nvCxnSpPr>
        <p:spPr>
          <a:xfrm rot="10800000" flipH="1" flipV="1">
            <a:off x="409140" y="1766606"/>
            <a:ext cx="651460" cy="732413"/>
          </a:xfrm>
          <a:prstGeom prst="bentConnector3">
            <a:avLst>
              <a:gd name="adj1" fmla="val -350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endCxn id="6" idx="1"/>
          </p:cNvCxnSpPr>
          <p:nvPr/>
        </p:nvCxnSpPr>
        <p:spPr>
          <a:xfrm rot="10800000" flipH="1" flipV="1">
            <a:off x="409140" y="1766606"/>
            <a:ext cx="651460" cy="1197213"/>
          </a:xfrm>
          <a:prstGeom prst="bentConnector3">
            <a:avLst>
              <a:gd name="adj1" fmla="val -350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Elbow Connector 10"/>
          <p:cNvCxnSpPr>
            <a:endCxn id="8" idx="1"/>
          </p:cNvCxnSpPr>
          <p:nvPr/>
        </p:nvCxnSpPr>
        <p:spPr>
          <a:xfrm rot="16200000" flipH="1">
            <a:off x="-240324" y="2184350"/>
            <a:ext cx="1718668" cy="8831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466157" y="3776859"/>
            <a:ext cx="10801611" cy="707886"/>
          </a:xfrm>
          <a:prstGeom prst="rect">
            <a:avLst/>
          </a:prstGeom>
        </p:spPr>
        <p:txBody>
          <a:bodyPr wrap="square">
            <a:spAutoFit/>
          </a:bodyPr>
          <a:lstStyle/>
          <a:p>
            <a:pPr marL="342900" indent="-342900" algn="just">
              <a:buFont typeface="Wingdings" panose="05000000000000000000" pitchFamily="2" charset="2"/>
              <a:buChar char="Ø"/>
            </a:pPr>
            <a:r>
              <a:rPr lang="de-DE"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Sau khi hoàn tất công việc tìm kiếm, hình thành ý tưởng, doanh nghiệp sẽ sàng lọc loại bỏ các ý tưởng không phù hợp và giữ lại các ý tưởng hay, phù hợp. </a:t>
            </a:r>
            <a:endParaRPr lang="en-US" sz="2000" dirty="0">
              <a:solidFill>
                <a:schemeClr val="accent1">
                  <a:lumMod val="75000"/>
                </a:schemeClr>
              </a:solidFill>
              <a:latin typeface="Arial" panose="020B0604020202020204" pitchFamily="34" charset="0"/>
              <a:cs typeface="Arial" panose="020B0604020202020204" pitchFamily="34" charset="0"/>
            </a:endParaRPr>
          </a:p>
        </p:txBody>
      </p:sp>
      <p:sp>
        <p:nvSpPr>
          <p:cNvPr id="29" name="Rectangle 28"/>
          <p:cNvSpPr/>
          <p:nvPr/>
        </p:nvSpPr>
        <p:spPr>
          <a:xfrm>
            <a:off x="466156" y="4640633"/>
            <a:ext cx="10801611" cy="1015663"/>
          </a:xfrm>
          <a:prstGeom prst="rect">
            <a:avLst/>
          </a:prstGeom>
          <a:solidFill>
            <a:schemeClr val="bg1">
              <a:lumMod val="95000"/>
            </a:schemeClr>
          </a:solidFill>
        </p:spPr>
        <p:txBody>
          <a:bodyPr wrap="square">
            <a:spAutoFit/>
          </a:bodyPr>
          <a:lstStyle/>
          <a:p>
            <a:pPr marL="342900" lvl="0" indent="-342900" algn="just">
              <a:spcAft>
                <a:spcPts val="600"/>
              </a:spcAft>
              <a:buFont typeface="Wingdings" panose="05000000000000000000" pitchFamily="2" charset="2"/>
              <a:buChar char="Ø"/>
            </a:pPr>
            <a:r>
              <a:rPr lang="de-DE"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Thông qua quá trình phân tích và đánh giá, ý tưởng sẽ được mổ xẻ dưới nhiều góc cạnh, quan trọng hơn là làm cho ý tưởng đó được rõ ràng, cụ thể hơn và hạn chế được những thử nghiệm không cần thiết hoặc tránh bớt những sai phạm không đáng có.</a:t>
            </a:r>
            <a:endParaRPr lang="en-US" sz="2000" dirty="0">
              <a:solidFill>
                <a:schemeClr val="accent1">
                  <a:lumMod val="75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3" name="TextBox 12"/>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1180775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6"/>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endParaRPr lang="vi-VN" altLang="en-US" sz="1100">
              <a:solidFill>
                <a:prstClr val="black"/>
              </a:solidFill>
            </a:endParaRPr>
          </a:p>
          <a:p>
            <a:pPr defTabSz="914400" eaLnBrk="0" fontAlgn="base" hangingPunct="0">
              <a:spcBef>
                <a:spcPct val="0"/>
              </a:spcBef>
              <a:spcAft>
                <a:spcPct val="0"/>
              </a:spcAft>
            </a:pPr>
            <a:r>
              <a:rPr lang="vi-VN" altLang="en-US">
                <a:solidFill>
                  <a:prstClr val="black"/>
                </a:solidFill>
                <a:latin typeface="Arial" panose="020B0604020202020204" pitchFamily="34" charset="0"/>
              </a:rPr>
              <a:t> </a:t>
            </a:r>
            <a:endParaRPr lang="en-US" altLang="en-US">
              <a:solidFill>
                <a:prstClr val="black"/>
              </a:solidFill>
              <a:latin typeface="Arial" panose="020B0604020202020204" pitchFamily="34" charset="0"/>
            </a:endParaRPr>
          </a:p>
          <a:p>
            <a:pPr defTabSz="914400" eaLnBrk="0" fontAlgn="base" hangingPunct="0">
              <a:spcBef>
                <a:spcPct val="0"/>
              </a:spcBef>
              <a:spcAft>
                <a:spcPct val="0"/>
              </a:spcAft>
            </a:pPr>
            <a:endParaRPr lang="en-US" altLang="en-US">
              <a:solidFill>
                <a:prstClr val="black"/>
              </a:solidFill>
              <a:latin typeface="Arial" panose="020B0604020202020204" pitchFamily="34" charset="0"/>
            </a:endParaRPr>
          </a:p>
        </p:txBody>
      </p:sp>
      <p:sp>
        <p:nvSpPr>
          <p:cNvPr id="61" name="Rectangle 60"/>
          <p:cNvSpPr/>
          <p:nvPr/>
        </p:nvSpPr>
        <p:spPr>
          <a:xfrm>
            <a:off x="332510" y="772228"/>
            <a:ext cx="10654144" cy="461665"/>
          </a:xfrm>
          <a:prstGeom prst="rect">
            <a:avLst/>
          </a:prstGeom>
        </p:spPr>
        <p:txBody>
          <a:bodyPr wrap="square">
            <a:spAutoFit/>
          </a:bodyPr>
          <a:lstStyle/>
          <a:p>
            <a:r>
              <a:rPr lang="en-US" sz="2400" dirty="0">
                <a:solidFill>
                  <a:srgbClr val="1A3260">
                    <a:lumMod val="75000"/>
                  </a:srgbClr>
                </a:solidFill>
                <a:latin typeface="Arial" panose="020B0604020202020204" pitchFamily="34" charset="0"/>
                <a:cs typeface="Arial" panose="020B0604020202020204" pitchFamily="34" charset="0"/>
              </a:rPr>
              <a:t>2</a:t>
            </a:r>
            <a:r>
              <a:rPr lang="vi-VN" sz="2400" dirty="0">
                <a:solidFill>
                  <a:srgbClr val="1A3260">
                    <a:lumMod val="75000"/>
                  </a:srgbClr>
                </a:solidFill>
                <a:latin typeface="Arial" panose="020B0604020202020204" pitchFamily="34" charset="0"/>
                <a:cs typeface="Arial" panose="020B0604020202020204" pitchFamily="34" charset="0"/>
              </a:rPr>
              <a:t>.3 </a:t>
            </a:r>
            <a:r>
              <a:rPr lang="en-US" sz="2400" dirty="0" err="1">
                <a:solidFill>
                  <a:srgbClr val="1A3260">
                    <a:lumMod val="75000"/>
                  </a:srgbClr>
                </a:solidFill>
                <a:latin typeface="Arial" panose="020B0604020202020204" pitchFamily="34" charset="0"/>
                <a:cs typeface="Arial" panose="020B0604020202020204" pitchFamily="34" charset="0"/>
              </a:rPr>
              <a:t>Hình</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thành</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và</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xây</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dựng</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giải</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pháp</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thiết</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kế</a:t>
            </a:r>
            <a:endParaRPr lang="en-US" sz="2400" dirty="0">
              <a:solidFill>
                <a:srgbClr val="1A3260">
                  <a:lumMod val="75000"/>
                </a:srgbClr>
              </a:solidFill>
              <a:latin typeface="Arial" panose="020B0604020202020204" pitchFamily="34" charset="0"/>
              <a:cs typeface="Arial" panose="020B0604020202020204" pitchFamily="34" charset="0"/>
            </a:endParaRPr>
          </a:p>
        </p:txBody>
      </p:sp>
      <p:sp>
        <p:nvSpPr>
          <p:cNvPr id="6" name="Rectangle 5"/>
          <p:cNvSpPr/>
          <p:nvPr/>
        </p:nvSpPr>
        <p:spPr>
          <a:xfrm>
            <a:off x="332510" y="1446161"/>
            <a:ext cx="6096000" cy="478016"/>
          </a:xfrm>
          <a:prstGeom prst="rect">
            <a:avLst/>
          </a:prstGeom>
        </p:spPr>
        <p:txBody>
          <a:bodyPr>
            <a:spAutoFit/>
          </a:bodyPr>
          <a:lstStyle/>
          <a:p>
            <a:pPr marL="285750" indent="-285750">
              <a:lnSpc>
                <a:spcPct val="120000"/>
              </a:lnSpc>
              <a:buFont typeface="Wingdings" panose="05000000000000000000" pitchFamily="2" charset="2"/>
              <a:buChar char="v"/>
            </a:pPr>
            <a:r>
              <a:rPr lang="en-US" sz="2300"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kế</a:t>
            </a:r>
            <a:r>
              <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phác</a:t>
            </a:r>
            <a:r>
              <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thảo</a:t>
            </a:r>
            <a:endPar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endParaRPr>
          </a:p>
        </p:txBody>
      </p:sp>
      <p:sp>
        <p:nvSpPr>
          <p:cNvPr id="2" name="Rectangle 1"/>
          <p:cNvSpPr/>
          <p:nvPr/>
        </p:nvSpPr>
        <p:spPr>
          <a:xfrm>
            <a:off x="720900" y="2136445"/>
            <a:ext cx="4973320" cy="1323439"/>
          </a:xfrm>
          <a:prstGeom prst="rect">
            <a:avLst/>
          </a:prstGeom>
        </p:spPr>
        <p:txBody>
          <a:bodyPr wrap="square">
            <a:spAutoFit/>
          </a:bodyPr>
          <a:lstStyle/>
          <a:p>
            <a:pPr algn="just">
              <a:spcAft>
                <a:spcPts val="80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Giai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đoạn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xây</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dựng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giải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pháp</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để</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tìm</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ra</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giải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pháp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tối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ưu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trong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giai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đoạn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này</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sự</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tham</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khảo</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ý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kiến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của</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tập</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thể</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thiết kế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đóng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vai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trò</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quan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trọng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endParaRPr lang="en-US" sz="16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4" name="Rectangle 3"/>
          <p:cNvSpPr/>
          <p:nvPr/>
        </p:nvSpPr>
        <p:spPr>
          <a:xfrm>
            <a:off x="630844" y="3804025"/>
            <a:ext cx="5063376" cy="1323439"/>
          </a:xfrm>
          <a:prstGeom prst="rect">
            <a:avLst/>
          </a:prstGeom>
        </p:spPr>
        <p:txBody>
          <a:bodyPr wrap="square">
            <a:spAutoFit/>
          </a:bodyPr>
          <a:lstStyle/>
          <a:p>
            <a:pPr lvl="0" algn="just">
              <a:spcBef>
                <a:spcPts val="300"/>
              </a:spcBef>
              <a:spcAft>
                <a:spcPts val="300"/>
              </a:spcAft>
            </a:pPr>
            <a:r>
              <a:rPr lang="vi-VN" sz="20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Tạo moodboard</a:t>
            </a:r>
            <a:r>
              <a:rPr lang="vi-VN"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Moodboard là cách hiệu quả để thử nghiệm các bảng màu, font chữ và phong cách khác nhau cũng như lập kế hoạch phân cấp thị giác của một dự án. </a:t>
            </a:r>
            <a:endPar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cxnSp>
        <p:nvCxnSpPr>
          <p:cNvPr id="8" name="Elbow Connector 7"/>
          <p:cNvCxnSpPr>
            <a:stCxn id="6" idx="1"/>
            <a:endCxn id="2" idx="1"/>
          </p:cNvCxnSpPr>
          <p:nvPr/>
        </p:nvCxnSpPr>
        <p:spPr>
          <a:xfrm rot="10800000" flipH="1" flipV="1">
            <a:off x="332510" y="1685169"/>
            <a:ext cx="388390" cy="1112996"/>
          </a:xfrm>
          <a:prstGeom prst="bentConnector3">
            <a:avLst>
              <a:gd name="adj1" fmla="val -5885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Elbow Connector 9"/>
          <p:cNvCxnSpPr>
            <a:stCxn id="6" idx="1"/>
            <a:endCxn id="4" idx="1"/>
          </p:cNvCxnSpPr>
          <p:nvPr/>
        </p:nvCxnSpPr>
        <p:spPr>
          <a:xfrm rot="10800000" flipH="1" flipV="1">
            <a:off x="332510" y="1685169"/>
            <a:ext cx="298334" cy="2780576"/>
          </a:xfrm>
          <a:prstGeom prst="bentConnector3">
            <a:avLst>
              <a:gd name="adj1" fmla="val -76626"/>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24" name="Picture 4" descr="Kết quả hình ảnh cho planche etude de cas"/>
          <p:cNvPicPr>
            <a:picLocks noChangeAspect="1" noChangeArrowheads="1"/>
          </p:cNvPicPr>
          <p:nvPr/>
        </p:nvPicPr>
        <p:blipFill rotWithShape="1">
          <a:blip r:embed="rId2">
            <a:extLst>
              <a:ext uri="{28A0092B-C50C-407E-A947-70E740481C1C}">
                <a14:useLocalDpi xmlns:a14="http://schemas.microsoft.com/office/drawing/2010/main" val="0"/>
              </a:ext>
            </a:extLst>
          </a:blip>
          <a:srcRect l="1398" t="16721" r="1353" b="3364"/>
          <a:stretch/>
        </p:blipFill>
        <p:spPr bwMode="auto">
          <a:xfrm>
            <a:off x="6192982" y="1924177"/>
            <a:ext cx="5638800" cy="396187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29547443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2510" y="772228"/>
            <a:ext cx="10654144" cy="461665"/>
          </a:xfrm>
          <a:prstGeom prst="rect">
            <a:avLst/>
          </a:prstGeom>
        </p:spPr>
        <p:txBody>
          <a:bodyPr wrap="square">
            <a:spAutoFit/>
          </a:bodyPr>
          <a:lstStyle/>
          <a:p>
            <a:r>
              <a:rPr lang="en-US" sz="2400" dirty="0">
                <a:solidFill>
                  <a:srgbClr val="1A3260">
                    <a:lumMod val="75000"/>
                  </a:srgbClr>
                </a:solidFill>
                <a:latin typeface="Arial" panose="020B0604020202020204" pitchFamily="34" charset="0"/>
                <a:cs typeface="Arial" panose="020B0604020202020204" pitchFamily="34" charset="0"/>
              </a:rPr>
              <a:t>2</a:t>
            </a:r>
            <a:r>
              <a:rPr lang="vi-VN" sz="2400" dirty="0">
                <a:solidFill>
                  <a:srgbClr val="1A3260">
                    <a:lumMod val="75000"/>
                  </a:srgbClr>
                </a:solidFill>
                <a:latin typeface="Arial" panose="020B0604020202020204" pitchFamily="34" charset="0"/>
                <a:cs typeface="Arial" panose="020B0604020202020204" pitchFamily="34" charset="0"/>
              </a:rPr>
              <a:t>.3 </a:t>
            </a:r>
            <a:r>
              <a:rPr lang="en-US" sz="2400" dirty="0" err="1">
                <a:solidFill>
                  <a:srgbClr val="1A3260">
                    <a:lumMod val="75000"/>
                  </a:srgbClr>
                </a:solidFill>
                <a:latin typeface="Arial" panose="020B0604020202020204" pitchFamily="34" charset="0"/>
                <a:cs typeface="Arial" panose="020B0604020202020204" pitchFamily="34" charset="0"/>
              </a:rPr>
              <a:t>Hình</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thành</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và</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xây</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dựng</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giải</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pháp</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thiết</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kế</a:t>
            </a:r>
            <a:endParaRPr lang="en-US" sz="2400" dirty="0">
              <a:solidFill>
                <a:srgbClr val="1A3260">
                  <a:lumMod val="75000"/>
                </a:srgbClr>
              </a:solidFill>
              <a:latin typeface="Arial" panose="020B0604020202020204" pitchFamily="34" charset="0"/>
              <a:cs typeface="Arial" panose="020B0604020202020204" pitchFamily="34" charset="0"/>
            </a:endParaRPr>
          </a:p>
        </p:txBody>
      </p:sp>
      <p:sp>
        <p:nvSpPr>
          <p:cNvPr id="5" name="Rectangle 4"/>
          <p:cNvSpPr/>
          <p:nvPr/>
        </p:nvSpPr>
        <p:spPr>
          <a:xfrm>
            <a:off x="332511" y="1988237"/>
            <a:ext cx="3934690" cy="1938992"/>
          </a:xfrm>
          <a:prstGeom prst="rect">
            <a:avLst/>
          </a:prstGeom>
        </p:spPr>
        <p:txBody>
          <a:bodyPr wrap="square">
            <a:spAutoFit/>
          </a:bodyPr>
          <a:lstStyle/>
          <a:p>
            <a:pPr lvl="0" algn="just">
              <a:spcBef>
                <a:spcPts val="300"/>
              </a:spcBef>
              <a:spcAft>
                <a:spcPts val="300"/>
              </a:spcAft>
            </a:pPr>
            <a:r>
              <a:rPr lang="vi-VN"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Giai đoạn đánh giá, khảo nghiệm trên những mẫu thử ba chiều- ở đó thể hiện cả các đặc trưng chức năng và sử dụng, cách giải quyết về bố cục, đồ hoạ và mầu sắc.</a:t>
            </a:r>
            <a:endPar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6" name="Rectangle 5"/>
          <p:cNvSpPr/>
          <p:nvPr/>
        </p:nvSpPr>
        <p:spPr>
          <a:xfrm>
            <a:off x="332510" y="1387744"/>
            <a:ext cx="1717137" cy="517065"/>
          </a:xfrm>
          <a:prstGeom prst="rect">
            <a:avLst/>
          </a:prstGeom>
        </p:spPr>
        <p:txBody>
          <a:bodyPr wrap="none">
            <a:spAutoFit/>
          </a:bodyPr>
          <a:lstStyle/>
          <a:p>
            <a:pPr marL="285750" indent="-285750">
              <a:lnSpc>
                <a:spcPct val="120000"/>
              </a:lnSpc>
              <a:buFont typeface="Wingdings" panose="05000000000000000000" pitchFamily="2" charset="2"/>
              <a:buChar char="v"/>
            </a:pPr>
            <a:r>
              <a:rPr lang="en-US" sz="2300"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Phân</a:t>
            </a:r>
            <a:r>
              <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tích</a:t>
            </a:r>
            <a:endPar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endParaRPr>
          </a:p>
        </p:txBody>
      </p:sp>
      <p:pic>
        <p:nvPicPr>
          <p:cNvPr id="7" name="Picture 2" descr="Kết quả hình ảnh cho office chai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8956" y="1298235"/>
            <a:ext cx="7006919" cy="55121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12983103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6"/>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endParaRPr lang="vi-VN" altLang="en-US" sz="1100">
              <a:solidFill>
                <a:prstClr val="black"/>
              </a:solidFill>
            </a:endParaRPr>
          </a:p>
          <a:p>
            <a:pPr defTabSz="914400" eaLnBrk="0" fontAlgn="base" hangingPunct="0">
              <a:spcBef>
                <a:spcPct val="0"/>
              </a:spcBef>
              <a:spcAft>
                <a:spcPct val="0"/>
              </a:spcAft>
            </a:pPr>
            <a:r>
              <a:rPr lang="vi-VN" altLang="en-US">
                <a:solidFill>
                  <a:prstClr val="black"/>
                </a:solidFill>
                <a:latin typeface="Arial" panose="020B0604020202020204" pitchFamily="34" charset="0"/>
              </a:rPr>
              <a:t> </a:t>
            </a:r>
            <a:endParaRPr lang="en-US" altLang="en-US">
              <a:solidFill>
                <a:prstClr val="black"/>
              </a:solidFill>
              <a:latin typeface="Arial" panose="020B0604020202020204" pitchFamily="34" charset="0"/>
            </a:endParaRPr>
          </a:p>
          <a:p>
            <a:pPr defTabSz="914400" eaLnBrk="0" fontAlgn="base" hangingPunct="0">
              <a:spcBef>
                <a:spcPct val="0"/>
              </a:spcBef>
              <a:spcAft>
                <a:spcPct val="0"/>
              </a:spcAft>
            </a:pPr>
            <a:endParaRPr lang="en-US" altLang="en-US">
              <a:solidFill>
                <a:prstClr val="black"/>
              </a:solidFill>
              <a:latin typeface="Arial" panose="020B0604020202020204" pitchFamily="34" charset="0"/>
            </a:endParaRPr>
          </a:p>
        </p:txBody>
      </p:sp>
      <p:sp>
        <p:nvSpPr>
          <p:cNvPr id="61" name="Rectangle 60"/>
          <p:cNvSpPr/>
          <p:nvPr/>
        </p:nvSpPr>
        <p:spPr>
          <a:xfrm>
            <a:off x="537202" y="909220"/>
            <a:ext cx="10654144" cy="461665"/>
          </a:xfrm>
          <a:prstGeom prst="rect">
            <a:avLst/>
          </a:prstGeom>
        </p:spPr>
        <p:txBody>
          <a:bodyPr wrap="square">
            <a:spAutoFit/>
          </a:bodyPr>
          <a:lstStyle/>
          <a:p>
            <a:r>
              <a:rPr lang="en-US" sz="2400" dirty="0">
                <a:solidFill>
                  <a:srgbClr val="1A3260">
                    <a:lumMod val="75000"/>
                  </a:srgbClr>
                </a:solidFill>
                <a:latin typeface="Arial" panose="020B0604020202020204" pitchFamily="34" charset="0"/>
                <a:cs typeface="Arial" panose="020B0604020202020204" pitchFamily="34" charset="0"/>
              </a:rPr>
              <a:t>2</a:t>
            </a:r>
            <a:r>
              <a:rPr lang="vi-VN" sz="2400" dirty="0">
                <a:solidFill>
                  <a:srgbClr val="1A3260">
                    <a:lumMod val="75000"/>
                  </a:srgbClr>
                </a:solidFill>
                <a:latin typeface="Arial" panose="020B0604020202020204" pitchFamily="34" charset="0"/>
                <a:cs typeface="Arial" panose="020B0604020202020204" pitchFamily="34" charset="0"/>
              </a:rPr>
              <a:t>.3 </a:t>
            </a:r>
            <a:r>
              <a:rPr lang="en-US" sz="2400" dirty="0" err="1">
                <a:solidFill>
                  <a:srgbClr val="1A3260">
                    <a:lumMod val="75000"/>
                  </a:srgbClr>
                </a:solidFill>
                <a:latin typeface="Arial" panose="020B0604020202020204" pitchFamily="34" charset="0"/>
                <a:cs typeface="Arial" panose="020B0604020202020204" pitchFamily="34" charset="0"/>
              </a:rPr>
              <a:t>Hình</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thành</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và</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xây</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dựng</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giải</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pháp</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thiết</a:t>
            </a:r>
            <a:r>
              <a:rPr lang="en-US" sz="2400" dirty="0">
                <a:solidFill>
                  <a:srgbClr val="1A3260">
                    <a:lumMod val="75000"/>
                  </a:srgbClr>
                </a:solidFill>
                <a:latin typeface="Arial" panose="020B0604020202020204" pitchFamily="34" charset="0"/>
                <a:cs typeface="Arial" panose="020B0604020202020204" pitchFamily="34" charset="0"/>
              </a:rPr>
              <a:t> </a:t>
            </a:r>
            <a:r>
              <a:rPr lang="en-US" sz="2400" dirty="0" err="1">
                <a:solidFill>
                  <a:srgbClr val="1A3260">
                    <a:lumMod val="75000"/>
                  </a:srgbClr>
                </a:solidFill>
                <a:latin typeface="Arial" panose="020B0604020202020204" pitchFamily="34" charset="0"/>
                <a:cs typeface="Arial" panose="020B0604020202020204" pitchFamily="34" charset="0"/>
              </a:rPr>
              <a:t>kế</a:t>
            </a:r>
            <a:endParaRPr lang="en-US" sz="2400" dirty="0">
              <a:solidFill>
                <a:srgbClr val="1A3260">
                  <a:lumMod val="75000"/>
                </a:srgbClr>
              </a:solidFill>
              <a:latin typeface="Arial" panose="020B0604020202020204" pitchFamily="34" charset="0"/>
              <a:cs typeface="Arial" panose="020B0604020202020204" pitchFamily="34" charset="0"/>
            </a:endParaRPr>
          </a:p>
        </p:txBody>
      </p:sp>
      <p:sp>
        <p:nvSpPr>
          <p:cNvPr id="6" name="Rectangle 5"/>
          <p:cNvSpPr/>
          <p:nvPr/>
        </p:nvSpPr>
        <p:spPr>
          <a:xfrm>
            <a:off x="1042674" y="1739001"/>
            <a:ext cx="6096000" cy="517065"/>
          </a:xfrm>
          <a:prstGeom prst="rect">
            <a:avLst/>
          </a:prstGeom>
        </p:spPr>
        <p:txBody>
          <a:bodyPr>
            <a:spAutoFit/>
          </a:bodyPr>
          <a:lstStyle/>
          <a:p>
            <a:pPr marL="285750" indent="-285750">
              <a:lnSpc>
                <a:spcPct val="120000"/>
              </a:lnSpc>
              <a:buFont typeface="Wingdings" panose="05000000000000000000" pitchFamily="2" charset="2"/>
              <a:buChar char="v"/>
            </a:pPr>
            <a:r>
              <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Ma </a:t>
            </a:r>
            <a:r>
              <a:rPr lang="en-US" sz="2300"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két</a:t>
            </a:r>
            <a:r>
              <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mô</a:t>
            </a:r>
            <a:r>
              <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rgbClr val="1A3260">
                    <a:lumMod val="75000"/>
                  </a:srgbClr>
                </a:solidFill>
                <a:latin typeface="Arial" panose="020B0604020202020204" pitchFamily="34" charset="0"/>
                <a:ea typeface="SimSun" panose="02010600030101010101" pitchFamily="2" charset="-122"/>
                <a:cs typeface="Arial" panose="020B0604020202020204" pitchFamily="34" charset="0"/>
              </a:rPr>
              <a:t>hình</a:t>
            </a:r>
            <a:endParaRPr lang="en-US" sz="2300" dirty="0">
              <a:solidFill>
                <a:srgbClr val="1A3260">
                  <a:lumMod val="75000"/>
                </a:srgbClr>
              </a:solidFill>
              <a:latin typeface="Arial" panose="020B0604020202020204" pitchFamily="34" charset="0"/>
              <a:ea typeface="SimSun" panose="02010600030101010101" pitchFamily="2" charset="-122"/>
              <a:cs typeface="Arial" panose="020B0604020202020204" pitchFamily="34" charset="0"/>
            </a:endParaRPr>
          </a:p>
        </p:txBody>
      </p:sp>
      <p:sp>
        <p:nvSpPr>
          <p:cNvPr id="2" name="Rectangle 1"/>
          <p:cNvSpPr/>
          <p:nvPr/>
        </p:nvSpPr>
        <p:spPr>
          <a:xfrm>
            <a:off x="741895" y="2624183"/>
            <a:ext cx="5265615" cy="2554545"/>
          </a:xfrm>
          <a:prstGeom prst="rect">
            <a:avLst/>
          </a:prstGeom>
        </p:spPr>
        <p:txBody>
          <a:bodyPr wrap="square">
            <a:spAutoFit/>
          </a:bodyPr>
          <a:lstStyle/>
          <a:p>
            <a:pPr marL="228600" indent="228600" algn="just">
              <a:lnSpc>
                <a:spcPts val="2400"/>
              </a:lnSpc>
              <a:spcAft>
                <a:spcPts val="300"/>
              </a:spcAft>
            </a:pPr>
            <a:r>
              <a:rPr lang="vi-VN"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Giai đoạn liên quan đến phát triển mặt vật lý, kỹ thuật, hoặc thành phẩm cụ thể. Doanh nghiệp cần làm mẫu và đầu tư chế tạo thử nghiệm. Để giảm thời gian phát triển sản phẩm, và chi phí nghiên cứu, các cán bộ nghiên cứu nên chú trọng việc tìm kiếm thông tin, thu thập các nghiên cứu có sẵn hoặc liên quan</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a:t>
            </a:r>
            <a:endParaRPr lang="en-US" sz="20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5" name="TextBox 14"/>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pic>
        <p:nvPicPr>
          <p:cNvPr id="17" name="Picture 4" descr="STEEP; Am/ Fm Radio by omer haciomeroglu, via Beha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8674" y="700354"/>
            <a:ext cx="4359679" cy="5867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584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6"/>
          <p:cNvSpPr>
            <a:spLocks noChangeArrowheads="1"/>
          </p:cNvSpPr>
          <p:nvPr/>
        </p:nvSpPr>
        <p:spPr bwMode="auto">
          <a:xfrm>
            <a:off x="152400" y="6096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vi-VN" altLang="en-US" sz="11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vi-VN" altLang="en-US" sz="1800" b="0" i="0" u="none" strike="noStrike" cap="none" normalizeH="0" baseline="0">
                <a:ln>
                  <a:noFill/>
                </a:ln>
                <a:solidFill>
                  <a:schemeClr val="tx1"/>
                </a:solidFill>
                <a:effectLst/>
                <a:latin typeface="Arial" panose="020B0604020202020204" pitchFamily="34" charset="0"/>
              </a:rPr>
              <a:t> </a:t>
            </a: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1" name="Rectangle 60"/>
          <p:cNvSpPr/>
          <p:nvPr/>
        </p:nvSpPr>
        <p:spPr>
          <a:xfrm>
            <a:off x="332510" y="772228"/>
            <a:ext cx="10654144" cy="461665"/>
          </a:xfrm>
          <a:prstGeom prst="rect">
            <a:avLst/>
          </a:prstGeom>
        </p:spPr>
        <p:txBody>
          <a:bodyPr wrap="square">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2</a:t>
            </a:r>
            <a:r>
              <a:rPr lang="vi-VN" sz="2400" dirty="0">
                <a:solidFill>
                  <a:schemeClr val="accent1">
                    <a:lumMod val="75000"/>
                  </a:schemeClr>
                </a:solidFill>
                <a:latin typeface="Arial" panose="020B0604020202020204" pitchFamily="34" charset="0"/>
                <a:cs typeface="Arial" panose="020B0604020202020204" pitchFamily="34" charset="0"/>
              </a:rPr>
              <a:t>.3 </a:t>
            </a:r>
            <a:r>
              <a:rPr lang="en-US" sz="2400" dirty="0" err="1">
                <a:solidFill>
                  <a:schemeClr val="accent1">
                    <a:lumMod val="75000"/>
                  </a:schemeClr>
                </a:solidFill>
                <a:latin typeface="Arial" panose="020B0604020202020204" pitchFamily="34" charset="0"/>
                <a:cs typeface="Arial" panose="020B0604020202020204" pitchFamily="34" charset="0"/>
              </a:rPr>
              <a:t>Hình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thành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và</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xây</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dựng</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giải</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pháp</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thiết</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kế</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6" name="Rectangle 5"/>
          <p:cNvSpPr/>
          <p:nvPr/>
        </p:nvSpPr>
        <p:spPr>
          <a:xfrm>
            <a:off x="409140" y="1532667"/>
            <a:ext cx="6096000" cy="478016"/>
          </a:xfrm>
          <a:prstGeom prst="rect">
            <a:avLst/>
          </a:prstGeom>
        </p:spPr>
        <p:txBody>
          <a:bodyPr>
            <a:spAutoFit/>
          </a:bodyPr>
          <a:lstStyle/>
          <a:p>
            <a:pPr marL="285750" indent="-285750">
              <a:lnSpc>
                <a:spcPct val="120000"/>
              </a:lnSpc>
              <a:spcAft>
                <a:spcPts val="0"/>
              </a:spcAft>
              <a:buFont typeface="Wingdings" panose="05000000000000000000" pitchFamily="2" charset="2"/>
              <a:buChar char="v"/>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Thiết</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chế</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tạo</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3897"/>
          <a:stretch/>
        </p:blipFill>
        <p:spPr>
          <a:xfrm>
            <a:off x="3315284" y="2380252"/>
            <a:ext cx="4480136" cy="2684433"/>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594"/>
          <a:stretch/>
        </p:blipFill>
        <p:spPr>
          <a:xfrm>
            <a:off x="8010166" y="1003060"/>
            <a:ext cx="4181834" cy="5344186"/>
          </a:xfrm>
          <a:prstGeom prst="rect">
            <a:avLst/>
          </a:prstGeom>
        </p:spPr>
      </p:pic>
      <p:sp>
        <p:nvSpPr>
          <p:cNvPr id="2" name="Rectangle 1"/>
          <p:cNvSpPr/>
          <p:nvPr/>
        </p:nvSpPr>
        <p:spPr>
          <a:xfrm>
            <a:off x="0" y="2147042"/>
            <a:ext cx="3948547" cy="1738938"/>
          </a:xfrm>
          <a:prstGeom prst="rect">
            <a:avLst/>
          </a:prstGeom>
        </p:spPr>
        <p:txBody>
          <a:bodyPr wrap="square">
            <a:spAutoFit/>
          </a:bodyPr>
          <a:lstStyle/>
          <a:p>
            <a:pPr marL="457200" algn="just">
              <a:lnSpc>
                <a:spcPct val="107000"/>
              </a:lnSpc>
              <a:spcAft>
                <a:spcPts val="80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Giai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đoạn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thiết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kế</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và</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xây</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dựng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bản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thiết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kế</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chế</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tạo</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của</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sản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phẩm</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Khảo</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nghiệm</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lần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cuối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trên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mẫu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đầu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như</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thực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endParaRPr lang="en-US" sz="16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TextBox 8"/>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4124718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2510" y="819835"/>
            <a:ext cx="10654144" cy="461665"/>
          </a:xfrm>
          <a:prstGeom prst="rect">
            <a:avLst/>
          </a:prstGeom>
        </p:spPr>
        <p:txBody>
          <a:bodyPr wrap="square">
            <a:spAutoFit/>
          </a:bodyPr>
          <a:lstStyle/>
          <a:p>
            <a:r>
              <a:rPr lang="en-US" sz="2400" dirty="0">
                <a:solidFill>
                  <a:schemeClr val="accent1">
                    <a:lumMod val="75000"/>
                  </a:schemeClr>
                </a:solidFill>
                <a:latin typeface="Arial" panose="020B0604020202020204" pitchFamily="34" charset="0"/>
                <a:cs typeface="Arial" panose="020B0604020202020204" pitchFamily="34" charset="0"/>
              </a:rPr>
              <a:t>2</a:t>
            </a:r>
            <a:r>
              <a:rPr lang="vi-VN" sz="2400" dirty="0">
                <a:solidFill>
                  <a:schemeClr val="accent1">
                    <a:lumMod val="75000"/>
                  </a:schemeClr>
                </a:solidFill>
                <a:latin typeface="Arial" panose="020B0604020202020204" pitchFamily="34" charset="0"/>
                <a:cs typeface="Arial" panose="020B0604020202020204" pitchFamily="34" charset="0"/>
              </a:rPr>
              <a:t>.4 </a:t>
            </a:r>
            <a:r>
              <a:rPr lang="en-US" sz="2400" dirty="0" err="1">
                <a:solidFill>
                  <a:schemeClr val="accent1">
                    <a:lumMod val="75000"/>
                  </a:schemeClr>
                </a:solidFill>
                <a:latin typeface="Arial" panose="020B0604020202020204" pitchFamily="34" charset="0"/>
                <a:cs typeface="Arial" panose="020B0604020202020204" pitchFamily="34" charset="0"/>
              </a:rPr>
              <a:t>Hoàn</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thành</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giải</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pháp</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thiết</a:t>
            </a:r>
            <a:r>
              <a:rPr lang="en-US" sz="2400" dirty="0">
                <a:solidFill>
                  <a:schemeClr val="accent1">
                    <a:lumMod val="75000"/>
                  </a:schemeClr>
                </a:solidFill>
                <a:latin typeface="Arial" panose="020B0604020202020204" pitchFamily="34" charset="0"/>
                <a:cs typeface="Arial" panose="020B0604020202020204" pitchFamily="34" charset="0"/>
              </a:rPr>
              <a:t> </a:t>
            </a:r>
            <a:r>
              <a:rPr lang="en-US" sz="2400" dirty="0" err="1">
                <a:solidFill>
                  <a:schemeClr val="accent1">
                    <a:lumMod val="75000"/>
                  </a:schemeClr>
                </a:solidFill>
                <a:latin typeface="Arial" panose="020B0604020202020204" pitchFamily="34" charset="0"/>
                <a:cs typeface="Arial" panose="020B0604020202020204" pitchFamily="34" charset="0"/>
              </a:rPr>
              <a:t>kế</a:t>
            </a:r>
            <a:endParaRPr lang="en-US" sz="2400" dirty="0">
              <a:solidFill>
                <a:schemeClr val="accent1">
                  <a:lumMod val="75000"/>
                </a:schemeClr>
              </a:solidFill>
              <a:latin typeface="Arial" panose="020B0604020202020204" pitchFamily="34" charset="0"/>
              <a:cs typeface="Arial" panose="020B0604020202020204" pitchFamily="34" charset="0"/>
            </a:endParaRPr>
          </a:p>
        </p:txBody>
      </p:sp>
      <p:sp>
        <p:nvSpPr>
          <p:cNvPr id="3" name="Rectangle 2"/>
          <p:cNvSpPr/>
          <p:nvPr/>
        </p:nvSpPr>
        <p:spPr>
          <a:xfrm>
            <a:off x="459544" y="1502988"/>
            <a:ext cx="6096000" cy="902748"/>
          </a:xfrm>
          <a:prstGeom prst="rect">
            <a:avLst/>
          </a:prstGeom>
        </p:spPr>
        <p:txBody>
          <a:bodyPr>
            <a:spAutoFit/>
          </a:bodyPr>
          <a:lstStyle/>
          <a:p>
            <a:pPr marL="285750" indent="-285750">
              <a:lnSpc>
                <a:spcPct val="120000"/>
              </a:lnSpc>
              <a:spcAft>
                <a:spcPts val="0"/>
              </a:spcAft>
              <a:buFont typeface="Wingdings" panose="05000000000000000000" pitchFamily="2" charset="2"/>
              <a:buChar char="v"/>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Mẫu</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đầu</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285750" indent="-285750">
              <a:lnSpc>
                <a:spcPct val="120000"/>
              </a:lnSpc>
              <a:spcAft>
                <a:spcPts val="0"/>
              </a:spcAft>
              <a:buFont typeface="Wingdings" panose="05000000000000000000" pitchFamily="2" charset="2"/>
              <a:buChar char="v"/>
            </a:pP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Sản</a:t>
            </a:r>
            <a:r>
              <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3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xuất</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
        <p:nvSpPr>
          <p:cNvPr id="4" name="Rectangle 3"/>
          <p:cNvSpPr/>
          <p:nvPr/>
        </p:nvSpPr>
        <p:spPr>
          <a:xfrm>
            <a:off x="459544" y="2627224"/>
            <a:ext cx="8739874" cy="1182888"/>
          </a:xfrm>
          <a:prstGeom prst="rect">
            <a:avLst/>
          </a:prstGeom>
        </p:spPr>
        <p:txBody>
          <a:bodyPr wrap="square">
            <a:spAutoFit/>
          </a:bodyPr>
          <a:lstStyle/>
          <a:p>
            <a:pPr marL="457200" algn="just">
              <a:lnSpc>
                <a:spcPct val="107000"/>
              </a:lnSpc>
              <a:spcAft>
                <a:spcPts val="800"/>
              </a:spcAft>
            </a:pP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G</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iai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đoạn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thiết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kế</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bán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sản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xuất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và</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sản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xuất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hàng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loạt</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endPar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457200" algn="just">
              <a:lnSpc>
                <a:spcPct val="107000"/>
              </a:lnSpc>
              <a:spcAft>
                <a:spcPts val="800"/>
              </a:spcAft>
            </a:pP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Khâu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phân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phối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tiêu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dùng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vi-VN"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nhà thiết kế</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phải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theo</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dõi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phân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tích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và</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đánh</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giá</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được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phản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ứng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của</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người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tiêu</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dùng</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trước</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sản</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phẩm</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 </a:t>
            </a:r>
            <a:r>
              <a:rPr lang="en-US" sz="2000" dirty="0" err="1">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mới</a:t>
            </a:r>
            <a:r>
              <a:rPr lang="en-US" sz="2000" dirty="0">
                <a:solidFill>
                  <a:schemeClr val="accent1">
                    <a:lumMod val="75000"/>
                  </a:schemeClr>
                </a:solidFill>
                <a:latin typeface="Arial" panose="020B0604020202020204" pitchFamily="34" charset="0"/>
                <a:ea typeface="Times New Roman" panose="02020603050405020304" pitchFamily="18" charset="0"/>
                <a:cs typeface="Arial" panose="020B0604020202020204" pitchFamily="34" charset="0"/>
              </a:rPr>
              <a:t>.</a:t>
            </a:r>
            <a:endParaRPr lang="en-US" sz="20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6" name="Rectangle 5"/>
          <p:cNvSpPr/>
          <p:nvPr/>
        </p:nvSpPr>
        <p:spPr>
          <a:xfrm>
            <a:off x="902890" y="3810112"/>
            <a:ext cx="3092513" cy="496996"/>
          </a:xfrm>
          <a:prstGeom prst="rect">
            <a:avLst/>
          </a:prstGeom>
        </p:spPr>
        <p:txBody>
          <a:bodyPr wrap="none">
            <a:spAutoFit/>
          </a:bodyPr>
          <a:lstStyle/>
          <a:p>
            <a:pPr lvl="0" algn="just">
              <a:lnSpc>
                <a:spcPct val="150000"/>
              </a:lnSpc>
              <a:spcAft>
                <a:spcPts val="0"/>
              </a:spcAft>
            </a:pP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Đánh</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giá</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hiệu</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chỉnh</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000"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mẫu</a:t>
            </a:r>
            <a:r>
              <a:rPr lang="en-US" sz="20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endParaRPr lang="en-US" sz="20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7" name="TextBox 6"/>
          <p:cNvSpPr txBox="1"/>
          <p:nvPr/>
        </p:nvSpPr>
        <p:spPr>
          <a:xfrm>
            <a:off x="3530684" y="118988"/>
            <a:ext cx="5024324" cy="369332"/>
          </a:xfrm>
          <a:prstGeom prst="rect">
            <a:avLst/>
          </a:prstGeom>
          <a:noFill/>
        </p:spPr>
        <p:txBody>
          <a:bodyPr wrap="none" rtlCol="0">
            <a:spAutoFit/>
          </a:bodyPr>
          <a:lstStyle/>
          <a:p>
            <a:r>
              <a:rPr lang="en-US" b="1" dirty="0">
                <a:solidFill>
                  <a:srgbClr val="1A3260"/>
                </a:solidFill>
              </a:rPr>
              <a:t>QUY TRÌNH THIẾT KẾ MỸ THUẬT CÔNG NGHIÊP</a:t>
            </a:r>
          </a:p>
        </p:txBody>
      </p:sp>
    </p:spTree>
    <p:extLst>
      <p:ext uri="{BB962C8B-B14F-4D97-AF65-F5344CB8AC3E}">
        <p14:creationId xmlns:p14="http://schemas.microsoft.com/office/powerpoint/2010/main" val="413644346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Hình ảnh 32">
            <a:extLst>
              <a:ext uri="{FF2B5EF4-FFF2-40B4-BE49-F238E27FC236}">
                <a16:creationId xmlns:a16="http://schemas.microsoft.com/office/drawing/2014/main" id="{9F9AD2DB-F375-4038-847B-CAE656BE725B}"/>
              </a:ext>
            </a:extLst>
          </p:cNvPr>
          <p:cNvPicPr>
            <a:picLocks noChangeAspect="1"/>
          </p:cNvPicPr>
          <p:nvPr/>
        </p:nvPicPr>
        <p:blipFill rotWithShape="1">
          <a:blip r:embed="rId2"/>
          <a:srcRect l="12661" t="14110" r="15441" b="13764"/>
          <a:stretch/>
        </p:blipFill>
        <p:spPr>
          <a:xfrm flipH="1">
            <a:off x="13647" y="819149"/>
            <a:ext cx="4956133" cy="5334001"/>
          </a:xfrm>
          <a:prstGeom prst="rect">
            <a:avLst/>
          </a:prstGeom>
        </p:spPr>
      </p:pic>
      <p:sp>
        <p:nvSpPr>
          <p:cNvPr id="24" name="Hình chữ nhật 35">
            <a:extLst>
              <a:ext uri="{FF2B5EF4-FFF2-40B4-BE49-F238E27FC236}">
                <a16:creationId xmlns:a16="http://schemas.microsoft.com/office/drawing/2014/main" id="{871CEED8-7A18-432F-B532-5D3663C56B5D}"/>
              </a:ext>
            </a:extLst>
          </p:cNvPr>
          <p:cNvSpPr/>
          <p:nvPr/>
        </p:nvSpPr>
        <p:spPr>
          <a:xfrm>
            <a:off x="-2121" y="2130180"/>
            <a:ext cx="4962829" cy="3057591"/>
          </a:xfrm>
          <a:prstGeom prst="rect">
            <a:avLst/>
          </a:prstGeom>
          <a:solidFill>
            <a:schemeClr val="accent2">
              <a:lumMod val="50000"/>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5" name="Group 24">
            <a:extLst>
              <a:ext uri="{FF2B5EF4-FFF2-40B4-BE49-F238E27FC236}">
                <a16:creationId xmlns:a16="http://schemas.microsoft.com/office/drawing/2014/main" id="{66CCF537-FC56-499C-8E1E-4E74E1350DA6}"/>
              </a:ext>
            </a:extLst>
          </p:cNvPr>
          <p:cNvGrpSpPr/>
          <p:nvPr/>
        </p:nvGrpSpPr>
        <p:grpSpPr>
          <a:xfrm>
            <a:off x="7183759" y="2635442"/>
            <a:ext cx="892178" cy="1968160"/>
            <a:chOff x="7117815" y="3016420"/>
            <a:chExt cx="1699902" cy="1968160"/>
          </a:xfrm>
        </p:grpSpPr>
        <p:cxnSp>
          <p:nvCxnSpPr>
            <p:cNvPr id="26" name="Straight Connector 25">
              <a:extLst>
                <a:ext uri="{FF2B5EF4-FFF2-40B4-BE49-F238E27FC236}">
                  <a16:creationId xmlns:a16="http://schemas.microsoft.com/office/drawing/2014/main" id="{B0F6539C-C35B-4FAB-A78A-8807C02EABE5}"/>
                </a:ext>
              </a:extLst>
            </p:cNvPr>
            <p:cNvCxnSpPr/>
            <p:nvPr/>
          </p:nvCxnSpPr>
          <p:spPr>
            <a:xfrm>
              <a:off x="7117815" y="3016420"/>
              <a:ext cx="1699902"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1CCCB88-7A44-4729-945E-5F9E475EF290}"/>
                </a:ext>
              </a:extLst>
            </p:cNvPr>
            <p:cNvCxnSpPr>
              <a:cxnSpLocks/>
            </p:cNvCxnSpPr>
            <p:nvPr/>
          </p:nvCxnSpPr>
          <p:spPr>
            <a:xfrm flipV="1">
              <a:off x="7536237" y="4000333"/>
              <a:ext cx="1194438" cy="334"/>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F98C9F6-17A5-4CA1-8030-2B7E3CBF095E}"/>
                </a:ext>
              </a:extLst>
            </p:cNvPr>
            <p:cNvCxnSpPr/>
            <p:nvPr/>
          </p:nvCxnSpPr>
          <p:spPr>
            <a:xfrm>
              <a:off x="7117815" y="4984580"/>
              <a:ext cx="1699902"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BC1F3B75-C8E4-46DF-832F-98572F006FDE}"/>
              </a:ext>
            </a:extLst>
          </p:cNvPr>
          <p:cNvCxnSpPr/>
          <p:nvPr/>
        </p:nvCxnSpPr>
        <p:spPr>
          <a:xfrm>
            <a:off x="6072084" y="1651361"/>
            <a:ext cx="2003848" cy="0"/>
          </a:xfrm>
          <a:prstGeom prst="line">
            <a:avLst/>
          </a:prstGeom>
          <a:ln w="254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811D0C2F-8E43-4783-9541-DA7FE734AC73}"/>
              </a:ext>
            </a:extLst>
          </p:cNvPr>
          <p:cNvSpPr/>
          <p:nvPr/>
        </p:nvSpPr>
        <p:spPr>
          <a:xfrm>
            <a:off x="3731915" y="2130180"/>
            <a:ext cx="3103646" cy="3103640"/>
          </a:xfrm>
          <a:prstGeom prst="ellipse">
            <a:avLst/>
          </a:prstGeom>
          <a:gradFill>
            <a:gsLst>
              <a:gs pos="0">
                <a:srgbClr val="8FCFBD">
                  <a:alpha val="88000"/>
                </a:srgbClr>
              </a:gs>
              <a:gs pos="100000">
                <a:srgbClr val="FD741E">
                  <a:alpha val="90000"/>
                </a:srgb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sp>
        <p:nvSpPr>
          <p:cNvPr id="32" name="Arc 31">
            <a:extLst>
              <a:ext uri="{FF2B5EF4-FFF2-40B4-BE49-F238E27FC236}">
                <a16:creationId xmlns:a16="http://schemas.microsoft.com/office/drawing/2014/main" id="{15D7A1EA-DD79-4FB2-95A2-D66D437A9200}"/>
              </a:ext>
            </a:extLst>
          </p:cNvPr>
          <p:cNvSpPr/>
          <p:nvPr/>
        </p:nvSpPr>
        <p:spPr>
          <a:xfrm>
            <a:off x="3205369" y="1528409"/>
            <a:ext cx="4182227" cy="4182227"/>
          </a:xfrm>
          <a:prstGeom prst="arc">
            <a:avLst>
              <a:gd name="adj1" fmla="val 15962513"/>
              <a:gd name="adj2" fmla="val 5784497"/>
            </a:avLst>
          </a:prstGeom>
          <a:ln w="25400" cap="rnd">
            <a:solidFill>
              <a:srgbClr val="55B096"/>
            </a:solidFill>
            <a:tail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33" name="TextBox 32">
            <a:extLst>
              <a:ext uri="{FF2B5EF4-FFF2-40B4-BE49-F238E27FC236}">
                <a16:creationId xmlns:a16="http://schemas.microsoft.com/office/drawing/2014/main" id="{43ECE089-B0F3-427A-B7E7-1F40BE6F3962}"/>
              </a:ext>
            </a:extLst>
          </p:cNvPr>
          <p:cNvSpPr txBox="1"/>
          <p:nvPr/>
        </p:nvSpPr>
        <p:spPr>
          <a:xfrm>
            <a:off x="8401264" y="2450776"/>
            <a:ext cx="2405561" cy="369332"/>
          </a:xfrm>
          <a:prstGeom prst="rect">
            <a:avLst/>
          </a:prstGeom>
          <a:noFill/>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smtClean="0">
                <a:ln>
                  <a:noFill/>
                </a:ln>
                <a:solidFill>
                  <a:prstClr val="black">
                    <a:lumMod val="95000"/>
                    <a:lumOff val="5000"/>
                  </a:prstClr>
                </a:solidFill>
                <a:effectLst/>
                <a:uLnTx/>
                <a:uFillTx/>
                <a:latin typeface="Calibri" panose="020F0502020204030204"/>
                <a:ea typeface="+mn-ea"/>
                <a:cs typeface="Calibri" panose="020F0502020204030204" pitchFamily="34" charset="0"/>
              </a:rPr>
              <a:t>3.2. </a:t>
            </a:r>
            <a:r>
              <a:rPr kumimoji="0" lang="vi-VN" sz="2400" b="1" i="0" u="none" strike="noStrike" kern="1200" cap="none" spc="0" normalizeH="0" baseline="0" noProof="0" smtClean="0">
                <a:ln>
                  <a:noFill/>
                </a:ln>
                <a:solidFill>
                  <a:prstClr val="black">
                    <a:lumMod val="95000"/>
                    <a:lumOff val="5000"/>
                  </a:prstClr>
                </a:solidFill>
                <a:effectLst/>
                <a:uLnTx/>
                <a:uFillTx/>
                <a:latin typeface="Arial" panose="020B0604020202020204" pitchFamily="34" charset="0"/>
                <a:ea typeface="+mn-ea"/>
                <a:cs typeface="Calibri" panose="020F0502020204030204" pitchFamily="34" charset="0"/>
              </a:rPr>
              <a:t>Hình </a:t>
            </a:r>
            <a:r>
              <a:rPr kumimoji="0" lang="vi-VN" sz="2400" b="1"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mn-ea"/>
                <a:cs typeface="Calibri" panose="020F0502020204030204" pitchFamily="34" charset="0"/>
              </a:rPr>
              <a:t>dáng</a:t>
            </a:r>
            <a:endParaRPr kumimoji="0" lang="en-US" sz="2400" b="1" i="0" u="none" strike="noStrike" kern="1200" cap="none" spc="0" normalizeH="0" baseline="0" noProof="0" dirty="0">
              <a:ln>
                <a:noFill/>
              </a:ln>
              <a:solidFill>
                <a:prstClr val="black"/>
              </a:solidFill>
              <a:effectLst/>
              <a:uLnTx/>
              <a:uFillTx/>
              <a:latin typeface="Calibri Light"/>
              <a:ea typeface="+mn-ea"/>
              <a:cs typeface="Calibri" panose="020F0502020204030204" pitchFamily="34" charset="0"/>
            </a:endParaRPr>
          </a:p>
        </p:txBody>
      </p:sp>
      <p:sp>
        <p:nvSpPr>
          <p:cNvPr id="34" name="TextBox 33">
            <a:extLst>
              <a:ext uri="{FF2B5EF4-FFF2-40B4-BE49-F238E27FC236}">
                <a16:creationId xmlns:a16="http://schemas.microsoft.com/office/drawing/2014/main" id="{EB05B471-157B-4CC6-8DB7-0CCD71A498A3}"/>
              </a:ext>
            </a:extLst>
          </p:cNvPr>
          <p:cNvSpPr txBox="1"/>
          <p:nvPr/>
        </p:nvSpPr>
        <p:spPr>
          <a:xfrm>
            <a:off x="8401264" y="3434855"/>
            <a:ext cx="2405561" cy="369332"/>
          </a:xfrm>
          <a:prstGeom prst="rect">
            <a:avLst/>
          </a:prstGeom>
          <a:noFill/>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
                <a:srgbClr val="4590B8"/>
              </a:buClr>
              <a:buSzTx/>
              <a:buFontTx/>
              <a:buNone/>
              <a:tabLst/>
              <a:defRPr/>
            </a:pPr>
            <a:r>
              <a:rPr kumimoji="0" lang="en-US" sz="2400" b="1" i="0" u="none" strike="noStrike" kern="1200" cap="none" spc="0" normalizeH="0" baseline="0" noProof="0" smtClean="0">
                <a:ln>
                  <a:noFill/>
                </a:ln>
                <a:solidFill>
                  <a:prstClr val="black">
                    <a:lumMod val="95000"/>
                    <a:lumOff val="5000"/>
                  </a:prstClr>
                </a:solidFill>
                <a:effectLst/>
                <a:uLnTx/>
                <a:uFillTx/>
                <a:latin typeface="Calibri" panose="020F0502020204030204"/>
                <a:ea typeface="+mn-ea"/>
                <a:cs typeface="Calibri" panose="020F0502020204030204" pitchFamily="34" charset="0"/>
              </a:rPr>
              <a:t>3.3. </a:t>
            </a:r>
            <a:r>
              <a:rPr kumimoji="0" lang="vi-VN" sz="2400" b="1" i="0" u="none" strike="noStrike" kern="1200" cap="none" spc="0" normalizeH="0" baseline="0" noProof="0" smtClean="0">
                <a:ln>
                  <a:noFill/>
                </a:ln>
                <a:solidFill>
                  <a:prstClr val="black">
                    <a:lumMod val="95000"/>
                    <a:lumOff val="5000"/>
                  </a:prstClr>
                </a:solidFill>
                <a:effectLst/>
                <a:uLnTx/>
                <a:uFillTx/>
                <a:latin typeface="Arial" panose="020B0604020202020204" pitchFamily="34" charset="0"/>
                <a:ea typeface="+mn-ea"/>
                <a:cs typeface="Calibri" panose="020F0502020204030204" pitchFamily="34" charset="0"/>
              </a:rPr>
              <a:t>Màu </a:t>
            </a:r>
            <a:r>
              <a:rPr kumimoji="0" lang="vi-VN" sz="2400" b="1"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mn-ea"/>
                <a:cs typeface="Calibri" panose="020F0502020204030204" pitchFamily="34" charset="0"/>
              </a:rPr>
              <a:t>sắc</a:t>
            </a:r>
          </a:p>
        </p:txBody>
      </p:sp>
      <p:sp>
        <p:nvSpPr>
          <p:cNvPr id="35" name="TextBox 34">
            <a:extLst>
              <a:ext uri="{FF2B5EF4-FFF2-40B4-BE49-F238E27FC236}">
                <a16:creationId xmlns:a16="http://schemas.microsoft.com/office/drawing/2014/main" id="{99C97C6B-6176-499D-92AB-71A5E7097DB5}"/>
              </a:ext>
            </a:extLst>
          </p:cNvPr>
          <p:cNvSpPr txBox="1"/>
          <p:nvPr/>
        </p:nvSpPr>
        <p:spPr>
          <a:xfrm>
            <a:off x="8401264" y="4418936"/>
            <a:ext cx="2405561" cy="369332"/>
          </a:xfrm>
          <a:prstGeom prst="rect">
            <a:avLst/>
          </a:prstGeom>
          <a:noFill/>
        </p:spPr>
        <p:txBody>
          <a:bodyPr wrap="square" lIns="0" tIns="0" rIns="0" bIns="0" rtlCol="0"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smtClean="0">
                <a:ln>
                  <a:noFill/>
                </a:ln>
                <a:solidFill>
                  <a:prstClr val="black">
                    <a:lumMod val="95000"/>
                    <a:lumOff val="5000"/>
                  </a:prstClr>
                </a:solidFill>
                <a:effectLst/>
                <a:uLnTx/>
                <a:uFillTx/>
                <a:latin typeface="Calibri" panose="020F0502020204030204"/>
                <a:ea typeface="+mn-ea"/>
                <a:cs typeface="Calibri" panose="020F0502020204030204" pitchFamily="34" charset="0"/>
              </a:rPr>
              <a:t>3.4. </a:t>
            </a:r>
            <a:r>
              <a:rPr kumimoji="0" lang="vi-VN" sz="2400" b="1" i="0" u="none" strike="noStrike" kern="1200" cap="none" spc="0" normalizeH="0" baseline="0" noProof="0" smtClean="0">
                <a:ln>
                  <a:noFill/>
                </a:ln>
                <a:solidFill>
                  <a:prstClr val="black">
                    <a:lumMod val="95000"/>
                    <a:lumOff val="5000"/>
                  </a:prstClr>
                </a:solidFill>
                <a:effectLst/>
                <a:uLnTx/>
                <a:uFillTx/>
                <a:latin typeface="Arial" panose="020B0604020202020204" pitchFamily="34" charset="0"/>
                <a:ea typeface="+mn-ea"/>
                <a:cs typeface="Calibri" panose="020F0502020204030204" pitchFamily="34" charset="0"/>
              </a:rPr>
              <a:t>Chất </a:t>
            </a:r>
            <a:r>
              <a:rPr kumimoji="0" lang="vi-VN" sz="2400" b="1"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mn-ea"/>
                <a:cs typeface="Calibri" panose="020F0502020204030204" pitchFamily="34" charset="0"/>
              </a:rPr>
              <a:t>liệu</a:t>
            </a:r>
            <a:endParaRPr kumimoji="0" lang="en-US" sz="2400" b="1" i="0" u="none" strike="noStrike" kern="1200" cap="none" spc="0" normalizeH="0" baseline="0" noProof="0" dirty="0">
              <a:ln>
                <a:noFill/>
              </a:ln>
              <a:solidFill>
                <a:prstClr val="black"/>
              </a:solidFill>
              <a:effectLst/>
              <a:uLnTx/>
              <a:uFillTx/>
              <a:latin typeface="Calibri Light"/>
              <a:ea typeface="+mn-ea"/>
              <a:cs typeface="Calibri" panose="020F0502020204030204" pitchFamily="34" charset="0"/>
            </a:endParaRPr>
          </a:p>
        </p:txBody>
      </p:sp>
      <p:sp>
        <p:nvSpPr>
          <p:cNvPr id="37" name="Oval 36">
            <a:extLst>
              <a:ext uri="{FF2B5EF4-FFF2-40B4-BE49-F238E27FC236}">
                <a16:creationId xmlns:a16="http://schemas.microsoft.com/office/drawing/2014/main" id="{D9EBDF54-36AA-48E4-89DE-E225689282D7}"/>
              </a:ext>
            </a:extLst>
          </p:cNvPr>
          <p:cNvSpPr/>
          <p:nvPr/>
        </p:nvSpPr>
        <p:spPr>
          <a:xfrm>
            <a:off x="5885394" y="1519946"/>
            <a:ext cx="264168" cy="264168"/>
          </a:xfrm>
          <a:prstGeom prst="ellipse">
            <a:avLst/>
          </a:prstGeom>
          <a:gradFill>
            <a:gsLst>
              <a:gs pos="0">
                <a:srgbClr val="FD741E">
                  <a:alpha val="75000"/>
                </a:srgbClr>
              </a:gs>
              <a:gs pos="100000">
                <a:srgbClr val="CE4304"/>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8" name="Oval 37">
            <a:extLst>
              <a:ext uri="{FF2B5EF4-FFF2-40B4-BE49-F238E27FC236}">
                <a16:creationId xmlns:a16="http://schemas.microsoft.com/office/drawing/2014/main" id="{FE180464-F135-40CA-ADE3-FEE72D9F1ECE}"/>
              </a:ext>
            </a:extLst>
          </p:cNvPr>
          <p:cNvSpPr/>
          <p:nvPr/>
        </p:nvSpPr>
        <p:spPr>
          <a:xfrm>
            <a:off x="7003226" y="2503859"/>
            <a:ext cx="264168" cy="264168"/>
          </a:xfrm>
          <a:prstGeom prst="ellipse">
            <a:avLst/>
          </a:prstGeom>
          <a:gradFill>
            <a:gsLst>
              <a:gs pos="0">
                <a:srgbClr val="FD741E">
                  <a:alpha val="75000"/>
                </a:srgbClr>
              </a:gs>
              <a:gs pos="100000">
                <a:srgbClr val="CE4304"/>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9" name="Oval 38">
            <a:extLst>
              <a:ext uri="{FF2B5EF4-FFF2-40B4-BE49-F238E27FC236}">
                <a16:creationId xmlns:a16="http://schemas.microsoft.com/office/drawing/2014/main" id="{E4A23D1E-62F8-4E96-8627-59352D510566}"/>
              </a:ext>
            </a:extLst>
          </p:cNvPr>
          <p:cNvSpPr/>
          <p:nvPr/>
        </p:nvSpPr>
        <p:spPr>
          <a:xfrm>
            <a:off x="7233924" y="3487772"/>
            <a:ext cx="264168" cy="264168"/>
          </a:xfrm>
          <a:prstGeom prst="ellipse">
            <a:avLst/>
          </a:prstGeom>
          <a:gradFill>
            <a:gsLst>
              <a:gs pos="0">
                <a:srgbClr val="FD741E">
                  <a:alpha val="75000"/>
                </a:srgbClr>
              </a:gs>
              <a:gs pos="100000">
                <a:srgbClr val="CE4304"/>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0" name="Oval 39">
            <a:extLst>
              <a:ext uri="{FF2B5EF4-FFF2-40B4-BE49-F238E27FC236}">
                <a16:creationId xmlns:a16="http://schemas.microsoft.com/office/drawing/2014/main" id="{5C887602-A060-471C-84F1-DF82F3A3EDCE}"/>
              </a:ext>
            </a:extLst>
          </p:cNvPr>
          <p:cNvSpPr/>
          <p:nvPr/>
        </p:nvSpPr>
        <p:spPr>
          <a:xfrm>
            <a:off x="7003226" y="4471685"/>
            <a:ext cx="264168" cy="264168"/>
          </a:xfrm>
          <a:prstGeom prst="ellipse">
            <a:avLst/>
          </a:prstGeom>
          <a:gradFill>
            <a:gsLst>
              <a:gs pos="0">
                <a:srgbClr val="FD741E">
                  <a:alpha val="75000"/>
                </a:srgbClr>
              </a:gs>
              <a:gs pos="100000">
                <a:srgbClr val="CE4304"/>
              </a:gs>
            </a:gsLst>
            <a:lin ang="5400000" scaled="1"/>
          </a:gra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2" name="Arc 41">
            <a:extLst>
              <a:ext uri="{FF2B5EF4-FFF2-40B4-BE49-F238E27FC236}">
                <a16:creationId xmlns:a16="http://schemas.microsoft.com/office/drawing/2014/main" id="{4C557EC5-F02F-46AC-890D-C18E21740F7E}"/>
              </a:ext>
            </a:extLst>
          </p:cNvPr>
          <p:cNvSpPr/>
          <p:nvPr/>
        </p:nvSpPr>
        <p:spPr>
          <a:xfrm flipH="1">
            <a:off x="3205369" y="1528409"/>
            <a:ext cx="4182227" cy="4182227"/>
          </a:xfrm>
          <a:prstGeom prst="arc">
            <a:avLst>
              <a:gd name="adj1" fmla="val 16829975"/>
              <a:gd name="adj2" fmla="val 4668178"/>
            </a:avLst>
          </a:prstGeom>
          <a:ln w="25400" cap="rnd">
            <a:solidFill>
              <a:srgbClr val="EB9426"/>
            </a:solidFill>
            <a:headEnd type="triangle" w="lg" len="sm"/>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Light"/>
              <a:ea typeface="+mn-ea"/>
              <a:cs typeface="+mn-cs"/>
            </a:endParaRPr>
          </a:p>
        </p:txBody>
      </p:sp>
      <p:sp>
        <p:nvSpPr>
          <p:cNvPr id="48" name="Hình chữ nhật 1">
            <a:extLst>
              <a:ext uri="{FF2B5EF4-FFF2-40B4-BE49-F238E27FC236}">
                <a16:creationId xmlns:a16="http://schemas.microsoft.com/office/drawing/2014/main" id="{1D2D3AE3-66FD-4375-B8E5-298F9756A797}"/>
              </a:ext>
            </a:extLst>
          </p:cNvPr>
          <p:cNvSpPr/>
          <p:nvPr/>
        </p:nvSpPr>
        <p:spPr>
          <a:xfrm>
            <a:off x="4165532" y="2946938"/>
            <a:ext cx="2236412" cy="1384995"/>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6600">
                  <a:solidFill>
                    <a:srgbClr val="ED7D31"/>
                  </a:solidFill>
                  <a:prstDash val="solid"/>
                </a:ln>
                <a:solidFill>
                  <a:srgbClr val="FFFFFF"/>
                </a:solidFill>
                <a:effectLst>
                  <a:outerShdw dist="38100" dir="2700000" algn="tl" rotWithShape="0">
                    <a:srgbClr val="ED7D31"/>
                  </a:outerShdw>
                </a:effectLst>
                <a:uLnTx/>
                <a:uFillTx/>
                <a:latin typeface="Arial" panose="020B0604020202020204" pitchFamily="34" charset="0"/>
                <a:ea typeface="+mn-ea"/>
                <a:cs typeface="Arial" panose="020B0604020202020204" pitchFamily="34" charset="0"/>
              </a:rPr>
              <a:t>ELEMENTS OF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w="6600">
                  <a:solidFill>
                    <a:srgbClr val="ED7D31"/>
                  </a:solidFill>
                  <a:prstDash val="solid"/>
                </a:ln>
                <a:solidFill>
                  <a:srgbClr val="FFFFFF"/>
                </a:solidFill>
                <a:effectLst>
                  <a:outerShdw dist="38100" dir="2700000" algn="tl" rotWithShape="0">
                    <a:srgbClr val="ED7D31"/>
                  </a:outerShdw>
                </a:effectLst>
                <a:uLnTx/>
                <a:uFillTx/>
                <a:latin typeface="Arial" panose="020B0604020202020204" pitchFamily="34" charset="0"/>
                <a:ea typeface="+mn-ea"/>
                <a:cs typeface="Arial" panose="020B0604020202020204" pitchFamily="34" charset="0"/>
              </a:rPr>
              <a:t>DESIGN</a:t>
            </a:r>
            <a:endParaRPr kumimoji="0" lang="en-US" sz="2800" b="1" i="0" u="none" strike="noStrike" kern="1200" cap="none" spc="0" normalizeH="0" baseline="0" noProof="0">
              <a:ln w="6600">
                <a:solidFill>
                  <a:srgbClr val="ED7D31"/>
                </a:solidFill>
                <a:prstDash val="solid"/>
              </a:ln>
              <a:solidFill>
                <a:srgbClr val="FFFFFF"/>
              </a:solidFill>
              <a:effectLst>
                <a:outerShdw dist="38100" dir="2700000" algn="tl" rotWithShape="0">
                  <a:srgbClr val="ED7D31"/>
                </a:outerShdw>
              </a:effectLst>
              <a:uLnTx/>
              <a:uFillTx/>
              <a:latin typeface="Calibri" panose="020F0502020204030204"/>
              <a:ea typeface="+mn-ea"/>
              <a:cs typeface="+mn-cs"/>
            </a:endParaRPr>
          </a:p>
        </p:txBody>
      </p:sp>
      <p:sp>
        <p:nvSpPr>
          <p:cNvPr id="49" name="Hình chữ nhật 25">
            <a:extLst>
              <a:ext uri="{FF2B5EF4-FFF2-40B4-BE49-F238E27FC236}">
                <a16:creationId xmlns:a16="http://schemas.microsoft.com/office/drawing/2014/main" id="{5C11640B-1F93-4A59-B232-D1D8329F6E5E}"/>
              </a:ext>
            </a:extLst>
          </p:cNvPr>
          <p:cNvSpPr/>
          <p:nvPr/>
        </p:nvSpPr>
        <p:spPr>
          <a:xfrm>
            <a:off x="8245156" y="1420528"/>
            <a:ext cx="2315057" cy="461665"/>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smtClean="0">
                <a:ln>
                  <a:noFill/>
                </a:ln>
                <a:solidFill>
                  <a:prstClr val="black">
                    <a:lumMod val="95000"/>
                    <a:lumOff val="5000"/>
                  </a:prstClr>
                </a:solidFill>
                <a:effectLst/>
                <a:uLnTx/>
                <a:uFillTx/>
                <a:latin typeface="Calibri" panose="020F0502020204030204"/>
                <a:ea typeface="+mn-ea"/>
                <a:cs typeface="Calibri" panose="020F0502020204030204" pitchFamily="34" charset="0"/>
              </a:rPr>
              <a:t>3.1. </a:t>
            </a:r>
            <a:r>
              <a:rPr kumimoji="0" lang="vi-VN" sz="2400" b="1" i="0" u="none" strike="noStrike" kern="1200" cap="none" spc="0" normalizeH="0" baseline="0" noProof="0" smtClean="0">
                <a:ln>
                  <a:noFill/>
                </a:ln>
                <a:solidFill>
                  <a:prstClr val="black">
                    <a:lumMod val="95000"/>
                    <a:lumOff val="5000"/>
                  </a:prstClr>
                </a:solidFill>
                <a:effectLst/>
                <a:uLnTx/>
                <a:uFillTx/>
                <a:latin typeface="Arial" panose="020B0604020202020204" pitchFamily="34" charset="0"/>
                <a:ea typeface="+mn-ea"/>
                <a:cs typeface="Calibri" panose="020F0502020204030204" pitchFamily="34" charset="0"/>
              </a:rPr>
              <a:t>Đường </a:t>
            </a:r>
            <a:r>
              <a:rPr kumimoji="0" lang="vi-VN" sz="2400" b="1" i="0" u="none" strike="noStrike" kern="1200" cap="none" spc="0" normalizeH="0" baseline="0" noProof="0">
                <a:ln>
                  <a:noFill/>
                </a:ln>
                <a:solidFill>
                  <a:prstClr val="black">
                    <a:lumMod val="95000"/>
                    <a:lumOff val="5000"/>
                  </a:prstClr>
                </a:solidFill>
                <a:effectLst/>
                <a:uLnTx/>
                <a:uFillTx/>
                <a:latin typeface="Arial" panose="020B0604020202020204" pitchFamily="34" charset="0"/>
                <a:ea typeface="+mn-ea"/>
                <a:cs typeface="Calibri" panose="020F0502020204030204" pitchFamily="34" charset="0"/>
              </a:rPr>
              <a:t>nét</a:t>
            </a:r>
            <a:endParaRPr kumimoji="0" lang="en-US" sz="2400" b="1"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Hình chữ nhật 33">
            <a:extLst>
              <a:ext uri="{FF2B5EF4-FFF2-40B4-BE49-F238E27FC236}">
                <a16:creationId xmlns:a16="http://schemas.microsoft.com/office/drawing/2014/main" id="{76C96981-18F1-4739-8D54-B5E1D21A8C47}"/>
              </a:ext>
            </a:extLst>
          </p:cNvPr>
          <p:cNvSpPr/>
          <p:nvPr/>
        </p:nvSpPr>
        <p:spPr>
          <a:xfrm>
            <a:off x="-30638" y="2721919"/>
            <a:ext cx="3209536" cy="163121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Calibri" panose="020F0502020204030204"/>
                <a:ea typeface="+mn-ea"/>
                <a:cs typeface="Arial" panose="020B0604020202020204" pitchFamily="34" charset="0"/>
              </a:rPr>
              <a:t>Tất cả các đồ vật hiện tượng đều đưa về các yếu tố biểu đạt cơ bản thông qua con mắt người nhìn dưới luồng ánh sáng tự nhiên:</a:t>
            </a:r>
            <a:endParaRPr kumimoji="0" lang="en-US" sz="2000" b="0" i="0" u="none" strike="noStrike" kern="1200" cap="none" spc="0" normalizeH="0" baseline="0" noProof="0" dirty="0">
              <a:ln>
                <a:noFill/>
              </a:ln>
              <a:solidFill>
                <a:prstClr val="white"/>
              </a:solidFill>
              <a:effectLst/>
              <a:uLnTx/>
              <a:uFillTx/>
              <a:latin typeface="Calibri" panose="020F0502020204030204"/>
              <a:ea typeface="+mn-ea"/>
              <a:cs typeface="Arial" panose="020B0604020202020204" pitchFamily="34" charset="0"/>
            </a:endParaRPr>
          </a:p>
        </p:txBody>
      </p:sp>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46</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43" name="Title 1"/>
          <p:cNvSpPr>
            <a:spLocks noGrp="1"/>
          </p:cNvSpPr>
          <p:nvPr>
            <p:ph type="title"/>
          </p:nvPr>
        </p:nvSpPr>
        <p:spPr>
          <a:xfrm>
            <a:off x="806835" y="-35785"/>
            <a:ext cx="12068010" cy="1013800"/>
          </a:xfrm>
        </p:spPr>
        <p:txBody>
          <a:bodyPr>
            <a:normAutofit/>
          </a:bodyPr>
          <a:lstStyle/>
          <a:p>
            <a:r>
              <a:rPr lang="en-US" sz="2350" smtClean="0">
                <a:latin typeface="Arial" panose="020B0604020202020204" pitchFamily="34" charset="0"/>
                <a:ea typeface="SimSun" panose="02010600030101010101" pitchFamily="2" charset="-122"/>
                <a:cs typeface="Arial" panose="020B0604020202020204" pitchFamily="34" charset="0"/>
              </a:rPr>
              <a:t>Ch</a:t>
            </a:r>
            <a:r>
              <a:rPr lang="vi-VN" sz="2350" smtClean="0">
                <a:latin typeface="Arial" panose="020B0604020202020204" pitchFamily="34" charset="0"/>
                <a:ea typeface="SimSun" panose="02010600030101010101" pitchFamily="2" charset="-122"/>
                <a:cs typeface="Arial" panose="020B0604020202020204" pitchFamily="34" charset="0"/>
              </a:rPr>
              <a:t>ư</a:t>
            </a:r>
            <a:r>
              <a:rPr lang="en-US" sz="2350" smtClean="0">
                <a:latin typeface="Arial" panose="020B0604020202020204" pitchFamily="34" charset="0"/>
                <a:ea typeface="SimSun" panose="02010600030101010101" pitchFamily="2" charset="-122"/>
                <a:cs typeface="Arial" panose="020B0604020202020204" pitchFamily="34" charset="0"/>
              </a:rPr>
              <a:t>ơng 3: </a:t>
            </a:r>
            <a:r>
              <a:rPr lang="en-US" sz="2350" smtClean="0">
                <a:latin typeface="Arial" panose="020B0604020202020204" pitchFamily="34" charset="0"/>
                <a:cs typeface="Arial" panose="020B0604020202020204" pitchFamily="34" charset="0"/>
              </a:rPr>
              <a:t>Các yếu tố chính trong Thiết kế mỹ thuật công nghiệp</a:t>
            </a:r>
            <a:r>
              <a:rPr lang="vi-VN" sz="2350" b="1" smtClean="0">
                <a:latin typeface="Arial" panose="020B0604020202020204" pitchFamily="34" charset="0"/>
                <a:cs typeface="Arial" panose="020B0604020202020204" pitchFamily="34" charset="0"/>
              </a:rPr>
              <a:t/>
            </a:r>
            <a:br>
              <a:rPr lang="vi-VN" sz="2350" b="1" smtClean="0">
                <a:latin typeface="Arial" panose="020B0604020202020204" pitchFamily="34" charset="0"/>
                <a:cs typeface="Arial" panose="020B0604020202020204" pitchFamily="34" charset="0"/>
              </a:rPr>
            </a:br>
            <a:endParaRPr lang="en-US" sz="2350" dirty="0"/>
          </a:p>
        </p:txBody>
      </p:sp>
    </p:spTree>
    <p:extLst>
      <p:ext uri="{BB962C8B-B14F-4D97-AF65-F5344CB8AC3E}">
        <p14:creationId xmlns:p14="http://schemas.microsoft.com/office/powerpoint/2010/main" val="302224914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47</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21" name="Title 2">
            <a:extLst>
              <a:ext uri="{FF2B5EF4-FFF2-40B4-BE49-F238E27FC236}">
                <a16:creationId xmlns:a16="http://schemas.microsoft.com/office/drawing/2014/main" id="{3CFD9C83-41D5-4B85-B776-F102189D895F}"/>
              </a:ext>
            </a:extLst>
          </p:cNvPr>
          <p:cNvSpPr txBox="1">
            <a:spLocks/>
          </p:cNvSpPr>
          <p:nvPr/>
        </p:nvSpPr>
        <p:spPr>
          <a:xfrm>
            <a:off x="335508" y="179555"/>
            <a:ext cx="11517756" cy="353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lgn="ctr"/>
            <a:r>
              <a:rPr kumimoji="0" lang="en-US" sz="2400" b="1" i="0" u="none" strike="noStrike" kern="1200" cap="none" spc="0" normalizeH="0" baseline="0" noProof="0" smtClean="0">
                <a:ln>
                  <a:noFill/>
                </a:ln>
                <a:solidFill>
                  <a:prstClr val="white"/>
                </a:solidFill>
                <a:effectLst/>
                <a:uLnTx/>
                <a:uFillTx/>
                <a:latin typeface="Lato" panose="020F0502020204030203" pitchFamily="34" charset="0"/>
              </a:rPr>
              <a:t>3.1 </a:t>
            </a:r>
            <a:r>
              <a:rPr lang="vi-VN" sz="2400">
                <a:solidFill>
                  <a:prstClr val="white"/>
                </a:solidFill>
              </a:rPr>
              <a:t>Đường </a:t>
            </a:r>
            <a:r>
              <a:rPr lang="vi-VN" sz="2400" smtClean="0">
                <a:solidFill>
                  <a:prstClr val="white"/>
                </a:solidFill>
              </a:rPr>
              <a:t>nét</a:t>
            </a:r>
            <a:endParaRPr lang="vi-VN" sz="2400">
              <a:solidFill>
                <a:prstClr val="white"/>
              </a:solidFill>
            </a:endParaRPr>
          </a:p>
        </p:txBody>
      </p:sp>
      <p:cxnSp>
        <p:nvCxnSpPr>
          <p:cNvPr id="25" name="Straight Connector 19">
            <a:extLst>
              <a:ext uri="{FF2B5EF4-FFF2-40B4-BE49-F238E27FC236}">
                <a16:creationId xmlns:a16="http://schemas.microsoft.com/office/drawing/2014/main" id="{A7E35059-D91E-4DA4-A970-3A948683E834}"/>
              </a:ext>
            </a:extLst>
          </p:cNvPr>
          <p:cNvCxnSpPr/>
          <p:nvPr/>
        </p:nvCxnSpPr>
        <p:spPr>
          <a:xfrm>
            <a:off x="649481" y="2697140"/>
            <a:ext cx="1074450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34173" y="1689079"/>
            <a:ext cx="3201735" cy="411598"/>
          </a:xfrm>
          <a:prstGeom prst="rect">
            <a:avLst/>
          </a:prstGeom>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Khái </a:t>
            </a: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niệm Điểm</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29" name="Nhóm 114">
            <a:extLst>
              <a:ext uri="{FF2B5EF4-FFF2-40B4-BE49-F238E27FC236}">
                <a16:creationId xmlns:a16="http://schemas.microsoft.com/office/drawing/2014/main" id="{75ADE375-8C85-4AF2-B6BC-323C8B5CE3BF}"/>
              </a:ext>
            </a:extLst>
          </p:cNvPr>
          <p:cNvGrpSpPr/>
          <p:nvPr/>
        </p:nvGrpSpPr>
        <p:grpSpPr>
          <a:xfrm>
            <a:off x="726379" y="1775484"/>
            <a:ext cx="236015" cy="235490"/>
            <a:chOff x="1525382" y="2324223"/>
            <a:chExt cx="800654" cy="840462"/>
          </a:xfrm>
          <a:effectLst>
            <a:outerShdw blurRad="50800" dist="38100" dir="2700000" algn="tl" rotWithShape="0">
              <a:prstClr val="black">
                <a:alpha val="40000"/>
              </a:prstClr>
            </a:outerShdw>
          </a:effectLst>
        </p:grpSpPr>
        <p:sp>
          <p:nvSpPr>
            <p:cNvPr id="30"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32" name="Rectangle 31"/>
          <p:cNvSpPr/>
          <p:nvPr/>
        </p:nvSpPr>
        <p:spPr>
          <a:xfrm>
            <a:off x="834174" y="3022436"/>
            <a:ext cx="3204126" cy="398675"/>
          </a:xfrm>
          <a:prstGeom prst="rect">
            <a:avLst/>
          </a:prstGeom>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Khái </a:t>
            </a: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niệm Đường nét</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33" name="Nhóm 114">
            <a:extLst>
              <a:ext uri="{FF2B5EF4-FFF2-40B4-BE49-F238E27FC236}">
                <a16:creationId xmlns:a16="http://schemas.microsoft.com/office/drawing/2014/main" id="{75ADE375-8C85-4AF2-B6BC-323C8B5CE3BF}"/>
              </a:ext>
            </a:extLst>
          </p:cNvPr>
          <p:cNvGrpSpPr/>
          <p:nvPr/>
        </p:nvGrpSpPr>
        <p:grpSpPr>
          <a:xfrm>
            <a:off x="726379" y="3108841"/>
            <a:ext cx="236015" cy="235490"/>
            <a:chOff x="1525382" y="2324223"/>
            <a:chExt cx="800654" cy="840462"/>
          </a:xfrm>
          <a:effectLst>
            <a:outerShdw blurRad="50800" dist="38100" dir="2700000" algn="tl" rotWithShape="0">
              <a:prstClr val="black">
                <a:alpha val="40000"/>
              </a:prstClr>
            </a:outerShdw>
          </a:effectLst>
        </p:grpSpPr>
        <p:sp>
          <p:nvSpPr>
            <p:cNvPr id="34"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5"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2" name="Rectangle 1"/>
          <p:cNvSpPr/>
          <p:nvPr/>
        </p:nvSpPr>
        <p:spPr>
          <a:xfrm>
            <a:off x="4318000" y="1583027"/>
            <a:ext cx="7213600" cy="726289"/>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Trong thiết kế (tạo hình</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a:t>
            </a:r>
            <a:r>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Điểm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(thể hiện bằng một dấu chấm) là một yếu tố cơ bản nhất, là xuất phát của mọi ngôn ngữ thiết kế. </a:t>
            </a:r>
          </a:p>
        </p:txBody>
      </p:sp>
      <p:sp>
        <p:nvSpPr>
          <p:cNvPr id="4" name="Rectangle 3"/>
          <p:cNvSpPr/>
          <p:nvPr/>
        </p:nvSpPr>
        <p:spPr>
          <a:xfrm>
            <a:off x="4318000" y="2943438"/>
            <a:ext cx="7213600" cy="3093154"/>
          </a:xfrm>
          <a:prstGeom prst="rect">
            <a:avLst/>
          </a:prstGeom>
        </p:spPr>
        <p:txBody>
          <a:bodyPr wrap="square">
            <a:spAutoFit/>
          </a:bodyPr>
          <a:lstStyle/>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Đường nét là sự dịch chuyển của một điểm hay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một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tập hợp các dấu chấm. </a:t>
            </a:r>
          </a:p>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Có thể phân biệt Đường và Nét riêng: Đường thuộc về lý trí, cố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định</a:t>
            </a:r>
            <a:r>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Nét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thuộc về tình cảm, tùy hứng, linh động</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a:t>
            </a:r>
            <a:endPar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Nét tương tự như đường nhưng được gia tăng thêm những biểu cảm khác.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Nét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được sử dụng trong viết, hội họa, đồ họa: </a:t>
            </a:r>
            <a:r>
              <a:rPr kumimoji="0" lang="vi-VN" sz="1800" b="0" i="1"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Nét chữ (Calligraphic lines), Nét hội họa (Sketch lines),  Nét đồ họa (Stroke lines), Nét thiết kế.</a:t>
            </a:r>
          </a:p>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Đường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nét giữ vai trò thiết yếu trong thiết kế. Mọi tác phẩm thiết kế đều hình thành từ đường nét. </a:t>
            </a:r>
          </a:p>
        </p:txBody>
      </p:sp>
      <p:pic>
        <p:nvPicPr>
          <p:cNvPr id="7" name="Picture 6"/>
          <p:cNvPicPr>
            <a:picLocks noChangeAspect="1"/>
          </p:cNvPicPr>
          <p:nvPr/>
        </p:nvPicPr>
        <p:blipFill rotWithShape="1">
          <a:blip r:embed="rId2"/>
          <a:srcRect t="-1177" b="4722"/>
          <a:stretch/>
        </p:blipFill>
        <p:spPr>
          <a:xfrm>
            <a:off x="834172" y="3418674"/>
            <a:ext cx="3201735" cy="2948260"/>
          </a:xfrm>
          <a:prstGeom prst="rect">
            <a:avLst/>
          </a:prstGeom>
        </p:spPr>
      </p:pic>
    </p:spTree>
    <p:extLst>
      <p:ext uri="{BB962C8B-B14F-4D97-AF65-F5344CB8AC3E}">
        <p14:creationId xmlns:p14="http://schemas.microsoft.com/office/powerpoint/2010/main" val="9279194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135">
            <a:extLst>
              <a:ext uri="{FF2B5EF4-FFF2-40B4-BE49-F238E27FC236}">
                <a16:creationId xmlns:a16="http://schemas.microsoft.com/office/drawing/2014/main" id="{9F64575F-B64C-43C1-8462-06443A39D9C9}"/>
              </a:ext>
            </a:extLst>
          </p:cNvPr>
          <p:cNvSpPr/>
          <p:nvPr/>
        </p:nvSpPr>
        <p:spPr>
          <a:xfrm>
            <a:off x="0" y="4354223"/>
            <a:ext cx="12192000" cy="1739507"/>
          </a:xfrm>
          <a:prstGeom prst="rect">
            <a:avLst/>
          </a:prstGeom>
          <a:solidFill>
            <a:srgbClr val="516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48</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p:cNvSpPr/>
          <p:nvPr/>
        </p:nvSpPr>
        <p:spPr>
          <a:xfrm>
            <a:off x="834173" y="1292926"/>
            <a:ext cx="3201735" cy="411598"/>
          </a:xfrm>
          <a:prstGeom prst="rect">
            <a:avLst/>
          </a:prstGeom>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Phân loại Đường nét</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29" name="Nhóm 114">
            <a:extLst>
              <a:ext uri="{FF2B5EF4-FFF2-40B4-BE49-F238E27FC236}">
                <a16:creationId xmlns:a16="http://schemas.microsoft.com/office/drawing/2014/main" id="{75ADE375-8C85-4AF2-B6BC-323C8B5CE3BF}"/>
              </a:ext>
            </a:extLst>
          </p:cNvPr>
          <p:cNvGrpSpPr/>
          <p:nvPr/>
        </p:nvGrpSpPr>
        <p:grpSpPr>
          <a:xfrm>
            <a:off x="726379" y="1379331"/>
            <a:ext cx="236015" cy="235490"/>
            <a:chOff x="1525382" y="2324223"/>
            <a:chExt cx="800654" cy="840462"/>
          </a:xfrm>
          <a:effectLst>
            <a:outerShdw blurRad="50800" dist="38100" dir="2700000" algn="tl" rotWithShape="0">
              <a:prstClr val="black">
                <a:alpha val="40000"/>
              </a:prstClr>
            </a:outerShdw>
          </a:effectLst>
        </p:grpSpPr>
        <p:sp>
          <p:nvSpPr>
            <p:cNvPr id="30"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11" name="Rectangle 139">
            <a:extLst>
              <a:ext uri="{FF2B5EF4-FFF2-40B4-BE49-F238E27FC236}">
                <a16:creationId xmlns:a16="http://schemas.microsoft.com/office/drawing/2014/main" id="{8796A6EB-4095-4DF7-B35C-42F632ECD14C}"/>
              </a:ext>
            </a:extLst>
          </p:cNvPr>
          <p:cNvSpPr/>
          <p:nvPr/>
        </p:nvSpPr>
        <p:spPr>
          <a:xfrm>
            <a:off x="7722486" y="2700446"/>
            <a:ext cx="844306" cy="1291874"/>
          </a:xfrm>
          <a:prstGeom prst="rect">
            <a:avLst/>
          </a:prstGeom>
          <a:gradFill>
            <a:gsLst>
              <a:gs pos="81000">
                <a:srgbClr val="FD741E"/>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2" name="Oval 100">
            <a:extLst>
              <a:ext uri="{FF2B5EF4-FFF2-40B4-BE49-F238E27FC236}">
                <a16:creationId xmlns:a16="http://schemas.microsoft.com/office/drawing/2014/main" id="{D19F0C76-8BAC-4C9A-A2BA-EFD05E46C556}"/>
              </a:ext>
            </a:extLst>
          </p:cNvPr>
          <p:cNvSpPr/>
          <p:nvPr/>
        </p:nvSpPr>
        <p:spPr>
          <a:xfrm>
            <a:off x="6920155" y="3430320"/>
            <a:ext cx="2448969" cy="2448969"/>
          </a:xfrm>
          <a:prstGeom prst="ellipse">
            <a:avLst/>
          </a:prstGeom>
          <a:gradFill>
            <a:gsLst>
              <a:gs pos="0">
                <a:srgbClr val="FD741E"/>
              </a:gs>
              <a:gs pos="100000">
                <a:srgbClr val="CE4304"/>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13" name="Freeform: Shape 131">
            <a:extLst>
              <a:ext uri="{FF2B5EF4-FFF2-40B4-BE49-F238E27FC236}">
                <a16:creationId xmlns:a16="http://schemas.microsoft.com/office/drawing/2014/main" id="{198A72C6-32A7-481E-8316-E55CB8D89F70}"/>
              </a:ext>
            </a:extLst>
          </p:cNvPr>
          <p:cNvSpPr/>
          <p:nvPr/>
        </p:nvSpPr>
        <p:spPr>
          <a:xfrm>
            <a:off x="7722486" y="3482240"/>
            <a:ext cx="844306" cy="937243"/>
          </a:xfrm>
          <a:custGeom>
            <a:avLst/>
            <a:gdLst>
              <a:gd name="connsiteX0" fmla="*/ 555513 w 1111026"/>
              <a:gd name="connsiteY0" fmla="*/ 0 h 1233323"/>
              <a:gd name="connsiteX1" fmla="*/ 1034666 w 1111026"/>
              <a:gd name="connsiteY1" fmla="*/ 72441 h 1233323"/>
              <a:gd name="connsiteX2" fmla="*/ 1111026 w 1111026"/>
              <a:gd name="connsiteY2" fmla="*/ 100389 h 1233323"/>
              <a:gd name="connsiteX3" fmla="*/ 1111026 w 1111026"/>
              <a:gd name="connsiteY3" fmla="*/ 677810 h 1233323"/>
              <a:gd name="connsiteX4" fmla="*/ 555513 w 1111026"/>
              <a:gd name="connsiteY4" fmla="*/ 1233323 h 1233323"/>
              <a:gd name="connsiteX5" fmla="*/ 0 w 1111026"/>
              <a:gd name="connsiteY5" fmla="*/ 677810 h 1233323"/>
              <a:gd name="connsiteX6" fmla="*/ 0 w 1111026"/>
              <a:gd name="connsiteY6" fmla="*/ 100389 h 1233323"/>
              <a:gd name="connsiteX7" fmla="*/ 76360 w 1111026"/>
              <a:gd name="connsiteY7" fmla="*/ 72441 h 1233323"/>
              <a:gd name="connsiteX8" fmla="*/ 555513 w 1111026"/>
              <a:gd name="connsiteY8" fmla="*/ 0 h 123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026" h="1233323">
                <a:moveTo>
                  <a:pt x="555513" y="0"/>
                </a:moveTo>
                <a:cubicBezTo>
                  <a:pt x="722369" y="0"/>
                  <a:pt x="883302" y="25362"/>
                  <a:pt x="1034666" y="72441"/>
                </a:cubicBezTo>
                <a:lnTo>
                  <a:pt x="1111026" y="100389"/>
                </a:lnTo>
                <a:lnTo>
                  <a:pt x="1111026" y="677810"/>
                </a:lnTo>
                <a:cubicBezTo>
                  <a:pt x="1111026" y="984611"/>
                  <a:pt x="862314" y="1233323"/>
                  <a:pt x="555513" y="1233323"/>
                </a:cubicBezTo>
                <a:cubicBezTo>
                  <a:pt x="248712" y="1233323"/>
                  <a:pt x="0" y="984611"/>
                  <a:pt x="0" y="677810"/>
                </a:cubicBezTo>
                <a:lnTo>
                  <a:pt x="0" y="100389"/>
                </a:lnTo>
                <a:lnTo>
                  <a:pt x="76360" y="72441"/>
                </a:lnTo>
                <a:cubicBezTo>
                  <a:pt x="227725" y="25362"/>
                  <a:pt x="388657" y="0"/>
                  <a:pt x="555513" y="0"/>
                </a:cubicBezTo>
                <a:close/>
              </a:path>
            </a:pathLst>
          </a:custGeom>
          <a:solidFill>
            <a:srgbClr val="CE43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4" name="TextBox 25">
            <a:extLst>
              <a:ext uri="{FF2B5EF4-FFF2-40B4-BE49-F238E27FC236}">
                <a16:creationId xmlns:a16="http://schemas.microsoft.com/office/drawing/2014/main" id="{37171513-4BA0-447B-B786-A3AD18534C32}"/>
              </a:ext>
            </a:extLst>
          </p:cNvPr>
          <p:cNvSpPr txBox="1"/>
          <p:nvPr/>
        </p:nvSpPr>
        <p:spPr>
          <a:xfrm flipH="1">
            <a:off x="7621733" y="4848816"/>
            <a:ext cx="1036840" cy="55399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Đột biến ấn t</a:t>
            </a:r>
            <a:r>
              <a:rPr kumimoji="0" lang="vi-VN"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ư</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ợng</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15" name="TextBox 133">
            <a:extLst>
              <a:ext uri="{FF2B5EF4-FFF2-40B4-BE49-F238E27FC236}">
                <a16:creationId xmlns:a16="http://schemas.microsoft.com/office/drawing/2014/main" id="{E1B66FF7-985A-4E19-8E19-00C8316A463F}"/>
              </a:ext>
            </a:extLst>
          </p:cNvPr>
          <p:cNvSpPr txBox="1"/>
          <p:nvPr/>
        </p:nvSpPr>
        <p:spPr>
          <a:xfrm>
            <a:off x="7560955" y="2768205"/>
            <a:ext cx="1145579" cy="61555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E4304"/>
                </a:solidFill>
                <a:effectLst/>
                <a:uLnTx/>
                <a:uFillTx/>
                <a:latin typeface="Calibri" panose="020F0502020204030204" pitchFamily="34" charset="0"/>
                <a:ea typeface="+mn-ea"/>
                <a:cs typeface="Calibri" panose="020F0502020204030204" pitchFamily="34" charset="0"/>
              </a:rPr>
              <a:t>Đ</a:t>
            </a:r>
            <a:r>
              <a:rPr kumimoji="0" lang="vi-VN" sz="2000" b="1" i="0" u="none" strike="noStrike" kern="1200" cap="none" spc="0" normalizeH="0" baseline="0" noProof="0">
                <a:ln>
                  <a:noFill/>
                </a:ln>
                <a:solidFill>
                  <a:srgbClr val="CE4304"/>
                </a:solidFill>
                <a:effectLst/>
                <a:uLnTx/>
                <a:uFillTx/>
                <a:latin typeface="Calibri" panose="020F0502020204030204" pitchFamily="34" charset="0"/>
                <a:ea typeface="+mn-ea"/>
                <a:cs typeface="Calibri" panose="020F0502020204030204" pitchFamily="34" charset="0"/>
              </a:rPr>
              <a:t>ư</a:t>
            </a:r>
            <a:r>
              <a:rPr kumimoji="0" lang="en-US" sz="2000" b="1" i="0" u="none" strike="noStrike" kern="1200" cap="none" spc="0" normalizeH="0" baseline="0" noProof="0">
                <a:ln>
                  <a:noFill/>
                </a:ln>
                <a:solidFill>
                  <a:srgbClr val="CE4304"/>
                </a:solidFill>
                <a:effectLst/>
                <a:uLnTx/>
                <a:uFillTx/>
                <a:latin typeface="Calibri" panose="020F0502020204030204" pitchFamily="34" charset="0"/>
                <a:ea typeface="+mn-ea"/>
                <a:cs typeface="Calibri" panose="020F0502020204030204" pitchFamily="34" charset="0"/>
              </a:rPr>
              <a:t>ờng gấp khúc</a:t>
            </a:r>
            <a:endParaRPr kumimoji="0" lang="en-US" sz="2000" b="1" i="0" u="none" strike="noStrike" kern="1200" cap="none" spc="0" normalizeH="0" baseline="0" noProof="0" dirty="0">
              <a:ln>
                <a:noFill/>
              </a:ln>
              <a:solidFill>
                <a:srgbClr val="CE4304"/>
              </a:solidFill>
              <a:effectLst/>
              <a:uLnTx/>
              <a:uFillTx/>
              <a:latin typeface="Calibri" panose="020F0502020204030204" pitchFamily="34" charset="0"/>
              <a:ea typeface="+mn-ea"/>
              <a:cs typeface="Calibri" panose="020F0502020204030204" pitchFamily="34" charset="0"/>
            </a:endParaRPr>
          </a:p>
        </p:txBody>
      </p:sp>
      <p:sp>
        <p:nvSpPr>
          <p:cNvPr id="16" name="Rectangle 135">
            <a:extLst>
              <a:ext uri="{FF2B5EF4-FFF2-40B4-BE49-F238E27FC236}">
                <a16:creationId xmlns:a16="http://schemas.microsoft.com/office/drawing/2014/main" id="{9F64575F-B64C-43C1-8462-06443A39D9C9}"/>
              </a:ext>
            </a:extLst>
          </p:cNvPr>
          <p:cNvSpPr/>
          <p:nvPr/>
        </p:nvSpPr>
        <p:spPr>
          <a:xfrm>
            <a:off x="0" y="3330669"/>
            <a:ext cx="2192996" cy="1631502"/>
          </a:xfrm>
          <a:prstGeom prst="rect">
            <a:avLst/>
          </a:prstGeom>
          <a:solidFill>
            <a:srgbClr val="516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7" name="Rectangle 136">
            <a:extLst>
              <a:ext uri="{FF2B5EF4-FFF2-40B4-BE49-F238E27FC236}">
                <a16:creationId xmlns:a16="http://schemas.microsoft.com/office/drawing/2014/main" id="{4BF59697-7535-4C13-B04C-69020FA4E95A}"/>
              </a:ext>
            </a:extLst>
          </p:cNvPr>
          <p:cNvSpPr/>
          <p:nvPr/>
        </p:nvSpPr>
        <p:spPr>
          <a:xfrm flipH="1">
            <a:off x="9999004" y="3330669"/>
            <a:ext cx="2192996" cy="1631502"/>
          </a:xfrm>
          <a:prstGeom prst="rect">
            <a:avLst/>
          </a:prstGeom>
          <a:solidFill>
            <a:srgbClr val="51657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8" name="Rectangle 139">
            <a:extLst>
              <a:ext uri="{FF2B5EF4-FFF2-40B4-BE49-F238E27FC236}">
                <a16:creationId xmlns:a16="http://schemas.microsoft.com/office/drawing/2014/main" id="{437C41F7-9C7D-4452-95D9-8E896F879C77}"/>
              </a:ext>
            </a:extLst>
          </p:cNvPr>
          <p:cNvSpPr/>
          <p:nvPr/>
        </p:nvSpPr>
        <p:spPr>
          <a:xfrm>
            <a:off x="3510620" y="2700446"/>
            <a:ext cx="844306" cy="1291874"/>
          </a:xfrm>
          <a:prstGeom prst="rect">
            <a:avLst/>
          </a:prstGeom>
          <a:gradFill>
            <a:gsLst>
              <a:gs pos="81000">
                <a:srgbClr val="FD741E"/>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19" name="Rectangle 138">
            <a:extLst>
              <a:ext uri="{FF2B5EF4-FFF2-40B4-BE49-F238E27FC236}">
                <a16:creationId xmlns:a16="http://schemas.microsoft.com/office/drawing/2014/main" id="{AA7BDD8B-61E6-48FF-B71E-9A0BE21E77F9}"/>
              </a:ext>
            </a:extLst>
          </p:cNvPr>
          <p:cNvSpPr/>
          <p:nvPr/>
        </p:nvSpPr>
        <p:spPr>
          <a:xfrm>
            <a:off x="5656435" y="2190366"/>
            <a:ext cx="844306" cy="1291874"/>
          </a:xfrm>
          <a:prstGeom prst="rect">
            <a:avLst/>
          </a:prstGeom>
          <a:gradFill>
            <a:gsLst>
              <a:gs pos="81000">
                <a:srgbClr val="76CDD4"/>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0" name="Oval 100">
            <a:extLst>
              <a:ext uri="{FF2B5EF4-FFF2-40B4-BE49-F238E27FC236}">
                <a16:creationId xmlns:a16="http://schemas.microsoft.com/office/drawing/2014/main" id="{5150A541-FC84-41F1-B1AA-E661A480489C}"/>
              </a:ext>
            </a:extLst>
          </p:cNvPr>
          <p:cNvSpPr/>
          <p:nvPr/>
        </p:nvSpPr>
        <p:spPr>
          <a:xfrm>
            <a:off x="2708289" y="3430320"/>
            <a:ext cx="2448969" cy="2448969"/>
          </a:xfrm>
          <a:prstGeom prst="ellipse">
            <a:avLst/>
          </a:prstGeom>
          <a:gradFill>
            <a:gsLst>
              <a:gs pos="0">
                <a:srgbClr val="FD741E"/>
              </a:gs>
              <a:gs pos="100000">
                <a:srgbClr val="CE4304"/>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2" name="Freeform: Shape 131">
            <a:extLst>
              <a:ext uri="{FF2B5EF4-FFF2-40B4-BE49-F238E27FC236}">
                <a16:creationId xmlns:a16="http://schemas.microsoft.com/office/drawing/2014/main" id="{73F613D6-5E65-4F53-8B81-C3BABD1D86F5}"/>
              </a:ext>
            </a:extLst>
          </p:cNvPr>
          <p:cNvSpPr/>
          <p:nvPr/>
        </p:nvSpPr>
        <p:spPr>
          <a:xfrm>
            <a:off x="3510620" y="3482240"/>
            <a:ext cx="844306" cy="937243"/>
          </a:xfrm>
          <a:custGeom>
            <a:avLst/>
            <a:gdLst>
              <a:gd name="connsiteX0" fmla="*/ 555513 w 1111026"/>
              <a:gd name="connsiteY0" fmla="*/ 0 h 1233323"/>
              <a:gd name="connsiteX1" fmla="*/ 1034666 w 1111026"/>
              <a:gd name="connsiteY1" fmla="*/ 72441 h 1233323"/>
              <a:gd name="connsiteX2" fmla="*/ 1111026 w 1111026"/>
              <a:gd name="connsiteY2" fmla="*/ 100389 h 1233323"/>
              <a:gd name="connsiteX3" fmla="*/ 1111026 w 1111026"/>
              <a:gd name="connsiteY3" fmla="*/ 677810 h 1233323"/>
              <a:gd name="connsiteX4" fmla="*/ 555513 w 1111026"/>
              <a:gd name="connsiteY4" fmla="*/ 1233323 h 1233323"/>
              <a:gd name="connsiteX5" fmla="*/ 0 w 1111026"/>
              <a:gd name="connsiteY5" fmla="*/ 677810 h 1233323"/>
              <a:gd name="connsiteX6" fmla="*/ 0 w 1111026"/>
              <a:gd name="connsiteY6" fmla="*/ 100389 h 1233323"/>
              <a:gd name="connsiteX7" fmla="*/ 76360 w 1111026"/>
              <a:gd name="connsiteY7" fmla="*/ 72441 h 1233323"/>
              <a:gd name="connsiteX8" fmla="*/ 555513 w 1111026"/>
              <a:gd name="connsiteY8" fmla="*/ 0 h 123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026" h="1233323">
                <a:moveTo>
                  <a:pt x="555513" y="0"/>
                </a:moveTo>
                <a:cubicBezTo>
                  <a:pt x="722369" y="0"/>
                  <a:pt x="883302" y="25362"/>
                  <a:pt x="1034666" y="72441"/>
                </a:cubicBezTo>
                <a:lnTo>
                  <a:pt x="1111026" y="100389"/>
                </a:lnTo>
                <a:lnTo>
                  <a:pt x="1111026" y="677810"/>
                </a:lnTo>
                <a:cubicBezTo>
                  <a:pt x="1111026" y="984611"/>
                  <a:pt x="862314" y="1233323"/>
                  <a:pt x="555513" y="1233323"/>
                </a:cubicBezTo>
                <a:cubicBezTo>
                  <a:pt x="248712" y="1233323"/>
                  <a:pt x="0" y="984611"/>
                  <a:pt x="0" y="677810"/>
                </a:cubicBezTo>
                <a:lnTo>
                  <a:pt x="0" y="100389"/>
                </a:lnTo>
                <a:lnTo>
                  <a:pt x="76360" y="72441"/>
                </a:lnTo>
                <a:cubicBezTo>
                  <a:pt x="227725" y="25362"/>
                  <a:pt x="388657" y="0"/>
                  <a:pt x="555513" y="0"/>
                </a:cubicBezTo>
                <a:close/>
              </a:path>
            </a:pathLst>
          </a:custGeom>
          <a:solidFill>
            <a:srgbClr val="CE430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3" name="Oval 101">
            <a:extLst>
              <a:ext uri="{FF2B5EF4-FFF2-40B4-BE49-F238E27FC236}">
                <a16:creationId xmlns:a16="http://schemas.microsoft.com/office/drawing/2014/main" id="{6CB51FC1-E054-4084-885E-2BBF2C0397DC}"/>
              </a:ext>
            </a:extLst>
          </p:cNvPr>
          <p:cNvSpPr/>
          <p:nvPr/>
        </p:nvSpPr>
        <p:spPr>
          <a:xfrm>
            <a:off x="4854103" y="2842198"/>
            <a:ext cx="2448969" cy="2448969"/>
          </a:xfrm>
          <a:prstGeom prst="ellipse">
            <a:avLst/>
          </a:prstGeom>
          <a:gradFill>
            <a:gsLst>
              <a:gs pos="0">
                <a:srgbClr val="B5E4E8"/>
              </a:gs>
              <a:gs pos="100000">
                <a:srgbClr val="76CDD4"/>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25" name="Freeform: Shape 130">
            <a:extLst>
              <a:ext uri="{FF2B5EF4-FFF2-40B4-BE49-F238E27FC236}">
                <a16:creationId xmlns:a16="http://schemas.microsoft.com/office/drawing/2014/main" id="{48334A4A-FC82-4CFE-858D-64E74117D2A7}"/>
              </a:ext>
            </a:extLst>
          </p:cNvPr>
          <p:cNvSpPr/>
          <p:nvPr/>
        </p:nvSpPr>
        <p:spPr>
          <a:xfrm>
            <a:off x="5662857" y="2892596"/>
            <a:ext cx="844306" cy="937243"/>
          </a:xfrm>
          <a:custGeom>
            <a:avLst/>
            <a:gdLst>
              <a:gd name="connsiteX0" fmla="*/ 555513 w 1111026"/>
              <a:gd name="connsiteY0" fmla="*/ 0 h 1233323"/>
              <a:gd name="connsiteX1" fmla="*/ 1034666 w 1111026"/>
              <a:gd name="connsiteY1" fmla="*/ 72441 h 1233323"/>
              <a:gd name="connsiteX2" fmla="*/ 1111026 w 1111026"/>
              <a:gd name="connsiteY2" fmla="*/ 100389 h 1233323"/>
              <a:gd name="connsiteX3" fmla="*/ 1111026 w 1111026"/>
              <a:gd name="connsiteY3" fmla="*/ 677810 h 1233323"/>
              <a:gd name="connsiteX4" fmla="*/ 555513 w 1111026"/>
              <a:gd name="connsiteY4" fmla="*/ 1233323 h 1233323"/>
              <a:gd name="connsiteX5" fmla="*/ 0 w 1111026"/>
              <a:gd name="connsiteY5" fmla="*/ 677810 h 1233323"/>
              <a:gd name="connsiteX6" fmla="*/ 0 w 1111026"/>
              <a:gd name="connsiteY6" fmla="*/ 100389 h 1233323"/>
              <a:gd name="connsiteX7" fmla="*/ 76360 w 1111026"/>
              <a:gd name="connsiteY7" fmla="*/ 72441 h 1233323"/>
              <a:gd name="connsiteX8" fmla="*/ 555513 w 1111026"/>
              <a:gd name="connsiteY8" fmla="*/ 0 h 123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026" h="1233323">
                <a:moveTo>
                  <a:pt x="555513" y="0"/>
                </a:moveTo>
                <a:cubicBezTo>
                  <a:pt x="722369" y="0"/>
                  <a:pt x="883302" y="25362"/>
                  <a:pt x="1034666" y="72441"/>
                </a:cubicBezTo>
                <a:lnTo>
                  <a:pt x="1111026" y="100389"/>
                </a:lnTo>
                <a:lnTo>
                  <a:pt x="1111026" y="677810"/>
                </a:lnTo>
                <a:cubicBezTo>
                  <a:pt x="1111026" y="984611"/>
                  <a:pt x="862314" y="1233323"/>
                  <a:pt x="555513" y="1233323"/>
                </a:cubicBezTo>
                <a:cubicBezTo>
                  <a:pt x="248712" y="1233323"/>
                  <a:pt x="0" y="984611"/>
                  <a:pt x="0" y="677810"/>
                </a:cubicBezTo>
                <a:lnTo>
                  <a:pt x="0" y="100389"/>
                </a:lnTo>
                <a:lnTo>
                  <a:pt x="76360" y="72441"/>
                </a:lnTo>
                <a:cubicBezTo>
                  <a:pt x="227725" y="25362"/>
                  <a:pt x="388657" y="0"/>
                  <a:pt x="555513" y="0"/>
                </a:cubicBezTo>
                <a:close/>
              </a:path>
            </a:pathLst>
          </a:custGeom>
          <a:solidFill>
            <a:srgbClr val="76CDD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26" name="TextBox 25">
            <a:extLst>
              <a:ext uri="{FF2B5EF4-FFF2-40B4-BE49-F238E27FC236}">
                <a16:creationId xmlns:a16="http://schemas.microsoft.com/office/drawing/2014/main" id="{EF25A1A2-CCFC-48FC-93F3-62AA8349BC9B}"/>
              </a:ext>
            </a:extLst>
          </p:cNvPr>
          <p:cNvSpPr txBox="1"/>
          <p:nvPr/>
        </p:nvSpPr>
        <p:spPr>
          <a:xfrm flipH="1">
            <a:off x="3189747" y="4730606"/>
            <a:ext cx="1489010" cy="55399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Trải ra bề rộng đi về hai h</a:t>
            </a:r>
            <a:r>
              <a:rPr kumimoji="0" lang="vi-VN"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ư</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ớng</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27" name="Oval 102">
            <a:extLst>
              <a:ext uri="{FF2B5EF4-FFF2-40B4-BE49-F238E27FC236}">
                <a16:creationId xmlns:a16="http://schemas.microsoft.com/office/drawing/2014/main" id="{EAD48915-2439-4C70-B69A-9E61E9E8D234}"/>
              </a:ext>
            </a:extLst>
          </p:cNvPr>
          <p:cNvSpPr/>
          <p:nvPr/>
        </p:nvSpPr>
        <p:spPr>
          <a:xfrm>
            <a:off x="571267" y="2928809"/>
            <a:ext cx="2448969" cy="2448969"/>
          </a:xfrm>
          <a:prstGeom prst="ellipse">
            <a:avLst/>
          </a:prstGeom>
          <a:gradFill>
            <a:gsLst>
              <a:gs pos="0">
                <a:srgbClr val="8FCFBD"/>
              </a:gs>
              <a:gs pos="100000">
                <a:srgbClr val="4AAC9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2" name="TextBox 104">
            <a:extLst>
              <a:ext uri="{FF2B5EF4-FFF2-40B4-BE49-F238E27FC236}">
                <a16:creationId xmlns:a16="http://schemas.microsoft.com/office/drawing/2014/main" id="{B7541F47-EC27-4667-AAD0-B81CD2BCC36D}"/>
              </a:ext>
            </a:extLst>
          </p:cNvPr>
          <p:cNvSpPr txBox="1"/>
          <p:nvPr/>
        </p:nvSpPr>
        <p:spPr>
          <a:xfrm flipH="1">
            <a:off x="5408591" y="4294818"/>
            <a:ext cx="1339994" cy="553998"/>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Có h</a:t>
            </a:r>
            <a:r>
              <a:rPr kumimoji="0" lang="vi-VN"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ư</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ớng chếch lên </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3" name="TextBox 133">
            <a:extLst>
              <a:ext uri="{FF2B5EF4-FFF2-40B4-BE49-F238E27FC236}">
                <a16:creationId xmlns:a16="http://schemas.microsoft.com/office/drawing/2014/main" id="{31CB970F-3388-4AD2-99A1-C63F59A7D5CA}"/>
              </a:ext>
            </a:extLst>
          </p:cNvPr>
          <p:cNvSpPr txBox="1"/>
          <p:nvPr/>
        </p:nvSpPr>
        <p:spPr>
          <a:xfrm>
            <a:off x="3353007" y="2751326"/>
            <a:ext cx="1169279" cy="61555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CE4304"/>
                </a:solidFill>
                <a:effectLst/>
                <a:uLnTx/>
                <a:uFillTx/>
                <a:latin typeface="Calibri" panose="020F0502020204030204" pitchFamily="34" charset="0"/>
                <a:ea typeface="+mn-ea"/>
                <a:cs typeface="Calibri" panose="020F0502020204030204" pitchFamily="34" charset="0"/>
              </a:rPr>
              <a:t>Đ</a:t>
            </a:r>
            <a:r>
              <a:rPr kumimoji="0" lang="vi-VN" sz="2000" b="1" i="0" u="none" strike="noStrike" kern="1200" cap="none" spc="0" normalizeH="0" baseline="0" noProof="0">
                <a:ln>
                  <a:noFill/>
                </a:ln>
                <a:solidFill>
                  <a:srgbClr val="CE4304"/>
                </a:solidFill>
                <a:effectLst/>
                <a:uLnTx/>
                <a:uFillTx/>
                <a:latin typeface="Calibri" panose="020F0502020204030204" pitchFamily="34" charset="0"/>
                <a:ea typeface="+mn-ea"/>
                <a:cs typeface="Calibri" panose="020F0502020204030204" pitchFamily="34" charset="0"/>
              </a:rPr>
              <a:t>ư</a:t>
            </a:r>
            <a:r>
              <a:rPr kumimoji="0" lang="en-US" sz="2000" b="1" i="0" u="none" strike="noStrike" kern="1200" cap="none" spc="0" normalizeH="0" baseline="0" noProof="0">
                <a:ln>
                  <a:noFill/>
                </a:ln>
                <a:solidFill>
                  <a:srgbClr val="CE4304"/>
                </a:solidFill>
                <a:effectLst/>
                <a:uLnTx/>
                <a:uFillTx/>
                <a:latin typeface="Calibri" panose="020F0502020204030204" pitchFamily="34" charset="0"/>
                <a:ea typeface="+mn-ea"/>
                <a:cs typeface="Calibri" panose="020F0502020204030204" pitchFamily="34" charset="0"/>
              </a:rPr>
              <a:t>ờng nằm ngang</a:t>
            </a:r>
            <a:endParaRPr kumimoji="0" lang="en-US" sz="2000" b="1" i="0" u="none" strike="noStrike" kern="1200" cap="none" spc="0" normalizeH="0" baseline="0" noProof="0" dirty="0">
              <a:ln>
                <a:noFill/>
              </a:ln>
              <a:solidFill>
                <a:srgbClr val="CE4304"/>
              </a:solidFill>
              <a:effectLst/>
              <a:uLnTx/>
              <a:uFillTx/>
              <a:latin typeface="Calibri" panose="020F0502020204030204" pitchFamily="34" charset="0"/>
              <a:ea typeface="+mn-ea"/>
              <a:cs typeface="Calibri" panose="020F0502020204030204" pitchFamily="34" charset="0"/>
            </a:endParaRPr>
          </a:p>
        </p:txBody>
      </p:sp>
      <p:sp>
        <p:nvSpPr>
          <p:cNvPr id="34" name="TextBox 134">
            <a:extLst>
              <a:ext uri="{FF2B5EF4-FFF2-40B4-BE49-F238E27FC236}">
                <a16:creationId xmlns:a16="http://schemas.microsoft.com/office/drawing/2014/main" id="{9B5CD2CB-4293-4197-96AA-81B93F69432D}"/>
              </a:ext>
            </a:extLst>
          </p:cNvPr>
          <p:cNvSpPr txBox="1"/>
          <p:nvPr/>
        </p:nvSpPr>
        <p:spPr>
          <a:xfrm>
            <a:off x="5235999" y="2405732"/>
            <a:ext cx="1685176"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76CDD4"/>
                </a:solidFill>
                <a:effectLst/>
                <a:uLnTx/>
                <a:uFillTx/>
                <a:latin typeface="Calibri" panose="020F0502020204030204" pitchFamily="34" charset="0"/>
                <a:ea typeface="+mn-ea"/>
                <a:cs typeface="Calibri" panose="020F0502020204030204" pitchFamily="34" charset="0"/>
              </a:rPr>
              <a:t>Đ</a:t>
            </a:r>
            <a:r>
              <a:rPr kumimoji="0" lang="vi-VN" sz="2000" b="1" i="0" u="none" strike="noStrike" kern="1200" cap="none" spc="0" normalizeH="0" baseline="0" noProof="0">
                <a:ln>
                  <a:noFill/>
                </a:ln>
                <a:solidFill>
                  <a:srgbClr val="76CDD4"/>
                </a:solidFill>
                <a:effectLst/>
                <a:uLnTx/>
                <a:uFillTx/>
                <a:latin typeface="Calibri" panose="020F0502020204030204" pitchFamily="34" charset="0"/>
                <a:ea typeface="+mn-ea"/>
                <a:cs typeface="Calibri" panose="020F0502020204030204" pitchFamily="34" charset="0"/>
              </a:rPr>
              <a:t>ư</a:t>
            </a:r>
            <a:r>
              <a:rPr kumimoji="0" lang="en-US" sz="2000" b="1" i="0" u="none" strike="noStrike" kern="1200" cap="none" spc="0" normalizeH="0" baseline="0" noProof="0">
                <a:ln>
                  <a:noFill/>
                </a:ln>
                <a:solidFill>
                  <a:srgbClr val="76CDD4"/>
                </a:solidFill>
                <a:effectLst/>
                <a:uLnTx/>
                <a:uFillTx/>
                <a:latin typeface="Calibri" panose="020F0502020204030204" pitchFamily="34" charset="0"/>
                <a:ea typeface="+mn-ea"/>
                <a:cs typeface="Calibri" panose="020F0502020204030204" pitchFamily="34" charset="0"/>
              </a:rPr>
              <a:t>ờng xiên</a:t>
            </a:r>
            <a:endParaRPr kumimoji="0" lang="en-US" sz="2000" b="1" i="0" u="none" strike="noStrike" kern="1200" cap="none" spc="0" normalizeH="0" baseline="0" noProof="0" dirty="0">
              <a:ln>
                <a:noFill/>
              </a:ln>
              <a:solidFill>
                <a:srgbClr val="76CDD4"/>
              </a:solidFill>
              <a:effectLst/>
              <a:uLnTx/>
              <a:uFillTx/>
              <a:latin typeface="Calibri" panose="020F0502020204030204" pitchFamily="34" charset="0"/>
              <a:ea typeface="+mn-ea"/>
              <a:cs typeface="Calibri" panose="020F0502020204030204" pitchFamily="34" charset="0"/>
            </a:endParaRPr>
          </a:p>
        </p:txBody>
      </p:sp>
      <p:sp>
        <p:nvSpPr>
          <p:cNvPr id="35" name="Rectangle 137">
            <a:extLst>
              <a:ext uri="{FF2B5EF4-FFF2-40B4-BE49-F238E27FC236}">
                <a16:creationId xmlns:a16="http://schemas.microsoft.com/office/drawing/2014/main" id="{2C95CF6D-612C-4662-B62D-EDD4FF81972C}"/>
              </a:ext>
            </a:extLst>
          </p:cNvPr>
          <p:cNvSpPr/>
          <p:nvPr/>
        </p:nvSpPr>
        <p:spPr>
          <a:xfrm>
            <a:off x="9897663" y="2276977"/>
            <a:ext cx="844306" cy="1291874"/>
          </a:xfrm>
          <a:prstGeom prst="rect">
            <a:avLst/>
          </a:prstGeom>
          <a:gradFill>
            <a:gsLst>
              <a:gs pos="81000">
                <a:srgbClr val="4AAC90"/>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6" name="Oval 102">
            <a:extLst>
              <a:ext uri="{FF2B5EF4-FFF2-40B4-BE49-F238E27FC236}">
                <a16:creationId xmlns:a16="http://schemas.microsoft.com/office/drawing/2014/main" id="{A7A65BE4-9F58-4078-85B6-7DB5A9B6622E}"/>
              </a:ext>
            </a:extLst>
          </p:cNvPr>
          <p:cNvSpPr/>
          <p:nvPr/>
        </p:nvSpPr>
        <p:spPr>
          <a:xfrm>
            <a:off x="9095331" y="2928809"/>
            <a:ext cx="2448969" cy="2448969"/>
          </a:xfrm>
          <a:prstGeom prst="ellipse">
            <a:avLst/>
          </a:prstGeom>
          <a:gradFill>
            <a:gsLst>
              <a:gs pos="0">
                <a:srgbClr val="8FCFBD"/>
              </a:gs>
              <a:gs pos="100000">
                <a:srgbClr val="4AAC9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solidFill>
              <a:effectLst/>
              <a:uLnTx/>
              <a:uFillTx/>
              <a:latin typeface="Calibri Light"/>
              <a:ea typeface="+mn-ea"/>
              <a:cs typeface="+mn-cs"/>
            </a:endParaRPr>
          </a:p>
        </p:txBody>
      </p:sp>
      <p:sp>
        <p:nvSpPr>
          <p:cNvPr id="37" name="TextBox 105">
            <a:extLst>
              <a:ext uri="{FF2B5EF4-FFF2-40B4-BE49-F238E27FC236}">
                <a16:creationId xmlns:a16="http://schemas.microsoft.com/office/drawing/2014/main" id="{747B6EA7-B333-45C3-9EFC-06D83EFC6065}"/>
              </a:ext>
            </a:extLst>
          </p:cNvPr>
          <p:cNvSpPr txBox="1"/>
          <p:nvPr/>
        </p:nvSpPr>
        <p:spPr>
          <a:xfrm flipH="1">
            <a:off x="9699065" y="4127050"/>
            <a:ext cx="1241500" cy="83099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Mềm mại, uyển chuyển, nhẹ nhàng </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8" name="Freeform: Shape 129">
            <a:extLst>
              <a:ext uri="{FF2B5EF4-FFF2-40B4-BE49-F238E27FC236}">
                <a16:creationId xmlns:a16="http://schemas.microsoft.com/office/drawing/2014/main" id="{DBC7D57C-BB6F-40BD-917A-C298FC255E9C}"/>
              </a:ext>
            </a:extLst>
          </p:cNvPr>
          <p:cNvSpPr/>
          <p:nvPr/>
        </p:nvSpPr>
        <p:spPr>
          <a:xfrm>
            <a:off x="9897663" y="2979207"/>
            <a:ext cx="844306" cy="937243"/>
          </a:xfrm>
          <a:custGeom>
            <a:avLst/>
            <a:gdLst>
              <a:gd name="connsiteX0" fmla="*/ 555513 w 1111026"/>
              <a:gd name="connsiteY0" fmla="*/ 0 h 1233323"/>
              <a:gd name="connsiteX1" fmla="*/ 1034666 w 1111026"/>
              <a:gd name="connsiteY1" fmla="*/ 72441 h 1233323"/>
              <a:gd name="connsiteX2" fmla="*/ 1111026 w 1111026"/>
              <a:gd name="connsiteY2" fmla="*/ 100389 h 1233323"/>
              <a:gd name="connsiteX3" fmla="*/ 1111026 w 1111026"/>
              <a:gd name="connsiteY3" fmla="*/ 677810 h 1233323"/>
              <a:gd name="connsiteX4" fmla="*/ 555513 w 1111026"/>
              <a:gd name="connsiteY4" fmla="*/ 1233323 h 1233323"/>
              <a:gd name="connsiteX5" fmla="*/ 0 w 1111026"/>
              <a:gd name="connsiteY5" fmla="*/ 677810 h 1233323"/>
              <a:gd name="connsiteX6" fmla="*/ 0 w 1111026"/>
              <a:gd name="connsiteY6" fmla="*/ 100389 h 1233323"/>
              <a:gd name="connsiteX7" fmla="*/ 76360 w 1111026"/>
              <a:gd name="connsiteY7" fmla="*/ 72441 h 1233323"/>
              <a:gd name="connsiteX8" fmla="*/ 555513 w 1111026"/>
              <a:gd name="connsiteY8" fmla="*/ 0 h 123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026" h="1233323">
                <a:moveTo>
                  <a:pt x="555513" y="0"/>
                </a:moveTo>
                <a:cubicBezTo>
                  <a:pt x="722369" y="0"/>
                  <a:pt x="883302" y="25362"/>
                  <a:pt x="1034666" y="72441"/>
                </a:cubicBezTo>
                <a:lnTo>
                  <a:pt x="1111026" y="100389"/>
                </a:lnTo>
                <a:lnTo>
                  <a:pt x="1111026" y="677810"/>
                </a:lnTo>
                <a:cubicBezTo>
                  <a:pt x="1111026" y="984611"/>
                  <a:pt x="862314" y="1233323"/>
                  <a:pt x="555513" y="1233323"/>
                </a:cubicBezTo>
                <a:cubicBezTo>
                  <a:pt x="248712" y="1233323"/>
                  <a:pt x="0" y="984611"/>
                  <a:pt x="0" y="677810"/>
                </a:cubicBezTo>
                <a:lnTo>
                  <a:pt x="0" y="100389"/>
                </a:lnTo>
                <a:lnTo>
                  <a:pt x="76360" y="72441"/>
                </a:lnTo>
                <a:cubicBezTo>
                  <a:pt x="227725" y="25362"/>
                  <a:pt x="388657" y="0"/>
                  <a:pt x="555513" y="0"/>
                </a:cubicBezTo>
                <a:close/>
              </a:path>
            </a:pathLst>
          </a:custGeom>
          <a:solidFill>
            <a:srgbClr val="42989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39" name="TextBox 132">
            <a:extLst>
              <a:ext uri="{FF2B5EF4-FFF2-40B4-BE49-F238E27FC236}">
                <a16:creationId xmlns:a16="http://schemas.microsoft.com/office/drawing/2014/main" id="{610C77D4-E9DB-41E9-BFA7-80BD4E38CD25}"/>
              </a:ext>
            </a:extLst>
          </p:cNvPr>
          <p:cNvSpPr txBox="1"/>
          <p:nvPr/>
        </p:nvSpPr>
        <p:spPr>
          <a:xfrm>
            <a:off x="9477228" y="2424485"/>
            <a:ext cx="1685176" cy="307777"/>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AAC90"/>
                </a:solidFill>
                <a:effectLst/>
                <a:uLnTx/>
                <a:uFillTx/>
                <a:latin typeface="Calibri" panose="020F0502020204030204" pitchFamily="34" charset="0"/>
                <a:ea typeface="+mn-ea"/>
                <a:cs typeface="Calibri" panose="020F0502020204030204" pitchFamily="34" charset="0"/>
              </a:rPr>
              <a:t>Đ</a:t>
            </a:r>
            <a:r>
              <a:rPr kumimoji="0" lang="vi-VN" sz="2000" b="1" i="0" u="none" strike="noStrike" kern="1200" cap="none" spc="0" normalizeH="0" baseline="0" noProof="0">
                <a:ln>
                  <a:noFill/>
                </a:ln>
                <a:solidFill>
                  <a:srgbClr val="4AAC90"/>
                </a:solidFill>
                <a:effectLst/>
                <a:uLnTx/>
                <a:uFillTx/>
                <a:latin typeface="Calibri" panose="020F0502020204030204" pitchFamily="34" charset="0"/>
                <a:ea typeface="+mn-ea"/>
                <a:cs typeface="Calibri" panose="020F0502020204030204" pitchFamily="34" charset="0"/>
              </a:rPr>
              <a:t>ư</a:t>
            </a:r>
            <a:r>
              <a:rPr kumimoji="0" lang="en-US" sz="2000" b="1" i="0" u="none" strike="noStrike" kern="1200" cap="none" spc="0" normalizeH="0" baseline="0" noProof="0">
                <a:ln>
                  <a:noFill/>
                </a:ln>
                <a:solidFill>
                  <a:srgbClr val="4AAC90"/>
                </a:solidFill>
                <a:effectLst/>
                <a:uLnTx/>
                <a:uFillTx/>
                <a:latin typeface="Calibri" panose="020F0502020204030204" pitchFamily="34" charset="0"/>
                <a:ea typeface="+mn-ea"/>
                <a:cs typeface="Calibri" panose="020F0502020204030204" pitchFamily="34" charset="0"/>
              </a:rPr>
              <a:t>ờng cong</a:t>
            </a:r>
            <a:endParaRPr kumimoji="0" lang="en-US" sz="2000" b="1" i="0" u="none" strike="noStrike" kern="1200" cap="none" spc="0" normalizeH="0" baseline="0" noProof="0" dirty="0">
              <a:ln>
                <a:noFill/>
              </a:ln>
              <a:solidFill>
                <a:srgbClr val="4AAC90"/>
              </a:solidFill>
              <a:effectLst/>
              <a:uLnTx/>
              <a:uFillTx/>
              <a:latin typeface="Calibri" panose="020F0502020204030204" pitchFamily="34" charset="0"/>
              <a:ea typeface="+mn-ea"/>
              <a:cs typeface="Calibri" panose="020F0502020204030204" pitchFamily="34" charset="0"/>
            </a:endParaRPr>
          </a:p>
        </p:txBody>
      </p:sp>
      <p:sp>
        <p:nvSpPr>
          <p:cNvPr id="40" name="Hộp Văn bản 101">
            <a:extLst>
              <a:ext uri="{FF2B5EF4-FFF2-40B4-BE49-F238E27FC236}">
                <a16:creationId xmlns:a16="http://schemas.microsoft.com/office/drawing/2014/main" id="{DF3DB9AA-E670-45DA-8750-283CD161FB08}"/>
              </a:ext>
            </a:extLst>
          </p:cNvPr>
          <p:cNvSpPr txBox="1"/>
          <p:nvPr/>
        </p:nvSpPr>
        <p:spPr>
          <a:xfrm>
            <a:off x="4184581" y="1256087"/>
            <a:ext cx="783638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w="0"/>
                <a:solidFill>
                  <a:prstClr val="black"/>
                </a:solidFill>
                <a:effectLst>
                  <a:outerShdw blurRad="38100" dist="25400" dir="5400000" algn="ctr" rotWithShape="0">
                    <a:srgbClr val="6E747A">
                      <a:alpha val="43000"/>
                    </a:srgbClr>
                  </a:outerShdw>
                </a:effectLst>
                <a:uLnTx/>
                <a:uFillTx/>
                <a:latin typeface="Segoe UI" panose="020B0502040204020203" pitchFamily="34" charset="0"/>
                <a:ea typeface="+mn-ea"/>
                <a:cs typeface="Segoe UI" panose="020B0502040204020203" pitchFamily="34" charset="0"/>
              </a:rPr>
              <a:t>5 loại đ</a:t>
            </a:r>
            <a:r>
              <a:rPr kumimoji="0" lang="vi-VN" sz="2000" b="0" i="0" u="none" strike="noStrike" kern="1200" cap="none" spc="0" normalizeH="0" baseline="0" noProof="0">
                <a:ln w="0"/>
                <a:solidFill>
                  <a:prstClr val="black"/>
                </a:solidFill>
                <a:effectLst>
                  <a:outerShdw blurRad="38100" dist="25400" dir="5400000" algn="ctr" rotWithShape="0">
                    <a:srgbClr val="6E747A">
                      <a:alpha val="43000"/>
                    </a:srgbClr>
                  </a:outerShdw>
                </a:effectLst>
                <a:uLnTx/>
                <a:uFillTx/>
                <a:latin typeface="Segoe UI" panose="020B0502040204020203" pitchFamily="34" charset="0"/>
                <a:ea typeface="+mn-ea"/>
                <a:cs typeface="Segoe UI" panose="020B0502040204020203" pitchFamily="34" charset="0"/>
              </a:rPr>
              <a:t>ư</a:t>
            </a:r>
            <a:r>
              <a:rPr kumimoji="0" lang="en-US" sz="2000" b="0" i="0" u="none" strike="noStrike" kern="1200" cap="none" spc="0" normalizeH="0" baseline="0" noProof="0">
                <a:ln w="0"/>
                <a:solidFill>
                  <a:prstClr val="black"/>
                </a:solidFill>
                <a:effectLst>
                  <a:outerShdw blurRad="38100" dist="25400" dir="5400000" algn="ctr" rotWithShape="0">
                    <a:srgbClr val="6E747A">
                      <a:alpha val="43000"/>
                    </a:srgbClr>
                  </a:outerShdw>
                </a:effectLst>
                <a:uLnTx/>
                <a:uFillTx/>
                <a:latin typeface="Segoe UI" panose="020B0502040204020203" pitchFamily="34" charset="0"/>
                <a:ea typeface="+mn-ea"/>
                <a:cs typeface="Segoe UI" panose="020B0502040204020203" pitchFamily="34" charset="0"/>
              </a:rPr>
              <a:t>ờng nét chính và liên t</a:t>
            </a:r>
            <a:r>
              <a:rPr kumimoji="0" lang="vi-VN" sz="2000" b="0" i="0" u="none" strike="noStrike" kern="1200" cap="none" spc="0" normalizeH="0" baseline="0" noProof="0">
                <a:ln w="0"/>
                <a:solidFill>
                  <a:prstClr val="black"/>
                </a:solidFill>
                <a:effectLst>
                  <a:outerShdw blurRad="38100" dist="25400" dir="5400000" algn="ctr" rotWithShape="0">
                    <a:srgbClr val="6E747A">
                      <a:alpha val="43000"/>
                    </a:srgbClr>
                  </a:outerShdw>
                </a:effectLst>
                <a:uLnTx/>
                <a:uFillTx/>
                <a:latin typeface="Segoe UI" panose="020B0502040204020203" pitchFamily="34" charset="0"/>
                <a:ea typeface="+mn-ea"/>
                <a:cs typeface="Segoe UI" panose="020B0502040204020203" pitchFamily="34" charset="0"/>
              </a:rPr>
              <a:t>ư</a:t>
            </a:r>
            <a:r>
              <a:rPr kumimoji="0" lang="en-US" sz="2000" b="0" i="0" u="none" strike="noStrike" kern="1200" cap="none" spc="0" normalizeH="0" baseline="0" noProof="0">
                <a:ln w="0"/>
                <a:solidFill>
                  <a:prstClr val="black"/>
                </a:solidFill>
                <a:effectLst>
                  <a:outerShdw blurRad="38100" dist="25400" dir="5400000" algn="ctr" rotWithShape="0">
                    <a:srgbClr val="6E747A">
                      <a:alpha val="43000"/>
                    </a:srgbClr>
                  </a:outerShdw>
                </a:effectLst>
                <a:uLnTx/>
                <a:uFillTx/>
                <a:latin typeface="Segoe UI" panose="020B0502040204020203" pitchFamily="34" charset="0"/>
                <a:ea typeface="+mn-ea"/>
                <a:cs typeface="Segoe UI" panose="020B0502040204020203" pitchFamily="34" charset="0"/>
              </a:rPr>
              <a:t>ởng tâm lý về đ</a:t>
            </a:r>
            <a:r>
              <a:rPr kumimoji="0" lang="vi-VN" sz="2000" b="0" i="0" u="none" strike="noStrike" kern="1200" cap="none" spc="0" normalizeH="0" baseline="0" noProof="0">
                <a:ln w="0"/>
                <a:solidFill>
                  <a:prstClr val="black"/>
                </a:solidFill>
                <a:effectLst>
                  <a:outerShdw blurRad="38100" dist="25400" dir="5400000" algn="ctr" rotWithShape="0">
                    <a:srgbClr val="6E747A">
                      <a:alpha val="43000"/>
                    </a:srgbClr>
                  </a:outerShdw>
                </a:effectLst>
                <a:uLnTx/>
                <a:uFillTx/>
                <a:latin typeface="Segoe UI" panose="020B0502040204020203" pitchFamily="34" charset="0"/>
                <a:ea typeface="+mn-ea"/>
                <a:cs typeface="Segoe UI" panose="020B0502040204020203" pitchFamily="34" charset="0"/>
              </a:rPr>
              <a:t>ư</a:t>
            </a:r>
            <a:r>
              <a:rPr kumimoji="0" lang="en-US" sz="2000" b="0" i="0" u="none" strike="noStrike" kern="1200" cap="none" spc="0" normalizeH="0" baseline="0" noProof="0">
                <a:ln w="0"/>
                <a:solidFill>
                  <a:prstClr val="black"/>
                </a:solidFill>
                <a:effectLst>
                  <a:outerShdw blurRad="38100" dist="25400" dir="5400000" algn="ctr" rotWithShape="0">
                    <a:srgbClr val="6E747A">
                      <a:alpha val="43000"/>
                    </a:srgbClr>
                  </a:outerShdw>
                </a:effectLst>
                <a:uLnTx/>
                <a:uFillTx/>
                <a:latin typeface="Segoe UI" panose="020B0502040204020203" pitchFamily="34" charset="0"/>
                <a:ea typeface="+mn-ea"/>
                <a:cs typeface="Segoe UI" panose="020B0502040204020203" pitchFamily="34" charset="0"/>
              </a:rPr>
              <a:t>ờng nét và thị giác</a:t>
            </a:r>
          </a:p>
        </p:txBody>
      </p:sp>
      <p:cxnSp>
        <p:nvCxnSpPr>
          <p:cNvPr id="41" name="Đường nối Thẳng 105">
            <a:extLst>
              <a:ext uri="{FF2B5EF4-FFF2-40B4-BE49-F238E27FC236}">
                <a16:creationId xmlns:a16="http://schemas.microsoft.com/office/drawing/2014/main" id="{34AB565B-0FC7-463F-90B5-71C5CA96FA6E}"/>
              </a:ext>
            </a:extLst>
          </p:cNvPr>
          <p:cNvCxnSpPr/>
          <p:nvPr/>
        </p:nvCxnSpPr>
        <p:spPr>
          <a:xfrm>
            <a:off x="3620647" y="3913277"/>
            <a:ext cx="624252" cy="0"/>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cxnSp>
        <p:nvCxnSpPr>
          <p:cNvPr id="42" name="Đường nối Thẳng 107">
            <a:extLst>
              <a:ext uri="{FF2B5EF4-FFF2-40B4-BE49-F238E27FC236}">
                <a16:creationId xmlns:a16="http://schemas.microsoft.com/office/drawing/2014/main" id="{9C4AC45C-5356-470C-9783-E1235CDDDE8F}"/>
              </a:ext>
            </a:extLst>
          </p:cNvPr>
          <p:cNvCxnSpPr>
            <a:cxnSpLocks/>
          </p:cNvCxnSpPr>
          <p:nvPr/>
        </p:nvCxnSpPr>
        <p:spPr>
          <a:xfrm flipH="1">
            <a:off x="5853158" y="3174819"/>
            <a:ext cx="437117" cy="388408"/>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pic>
        <p:nvPicPr>
          <p:cNvPr id="43" name="Picture 2" descr="Zig Zag Line Icons - Download Free Vector Icons | Noun Project">
            <a:extLst>
              <a:ext uri="{FF2B5EF4-FFF2-40B4-BE49-F238E27FC236}">
                <a16:creationId xmlns:a16="http://schemas.microsoft.com/office/drawing/2014/main" id="{BA888392-68F4-4287-924E-5A7A3BB2B733}"/>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7601197" y="3395441"/>
            <a:ext cx="1077912" cy="107791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Curve - Simple English Wikipedia, the free encyclopedia">
            <a:extLst>
              <a:ext uri="{FF2B5EF4-FFF2-40B4-BE49-F238E27FC236}">
                <a16:creationId xmlns:a16="http://schemas.microsoft.com/office/drawing/2014/main" id="{6B497FA0-6B32-4765-BA8C-1B1C6B800BF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rot="375120">
            <a:off x="9681659" y="2738543"/>
            <a:ext cx="1256671" cy="1256671"/>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137">
            <a:extLst>
              <a:ext uri="{FF2B5EF4-FFF2-40B4-BE49-F238E27FC236}">
                <a16:creationId xmlns:a16="http://schemas.microsoft.com/office/drawing/2014/main" id="{4AD72CDB-F59F-4E37-B390-3BF57269A8CB}"/>
              </a:ext>
            </a:extLst>
          </p:cNvPr>
          <p:cNvSpPr/>
          <p:nvPr/>
        </p:nvSpPr>
        <p:spPr>
          <a:xfrm>
            <a:off x="1364807" y="2190366"/>
            <a:ext cx="844306" cy="1291874"/>
          </a:xfrm>
          <a:prstGeom prst="rect">
            <a:avLst/>
          </a:prstGeom>
          <a:gradFill>
            <a:gsLst>
              <a:gs pos="81000">
                <a:srgbClr val="4AAC90"/>
              </a:gs>
              <a:gs pos="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6" name="TextBox 105">
            <a:extLst>
              <a:ext uri="{FF2B5EF4-FFF2-40B4-BE49-F238E27FC236}">
                <a16:creationId xmlns:a16="http://schemas.microsoft.com/office/drawing/2014/main" id="{2D72314F-CDDF-4099-A966-9FDAB393E7A8}"/>
              </a:ext>
            </a:extLst>
          </p:cNvPr>
          <p:cNvSpPr txBox="1"/>
          <p:nvPr/>
        </p:nvSpPr>
        <p:spPr>
          <a:xfrm flipH="1">
            <a:off x="1116963" y="4433317"/>
            <a:ext cx="1339994" cy="276999"/>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V</a:t>
            </a:r>
            <a:r>
              <a:rPr kumimoji="0" lang="vi-VN"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ư</a:t>
            </a:r>
            <a:r>
              <a:rPr kumimoji="0" lang="en-US" sz="1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ơn lên</a:t>
            </a:r>
            <a:endParaRPr kumimoji="0" lang="en-US" sz="1800" b="0" i="0" u="none" strike="noStrike" kern="1200" cap="none" spc="0" normalizeH="0" baseline="0" noProof="0" dirty="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47" name="Freeform: Shape 129">
            <a:extLst>
              <a:ext uri="{FF2B5EF4-FFF2-40B4-BE49-F238E27FC236}">
                <a16:creationId xmlns:a16="http://schemas.microsoft.com/office/drawing/2014/main" id="{F06FB2F7-BE80-4261-97A6-DF02DCF8DBF5}"/>
              </a:ext>
            </a:extLst>
          </p:cNvPr>
          <p:cNvSpPr/>
          <p:nvPr/>
        </p:nvSpPr>
        <p:spPr>
          <a:xfrm>
            <a:off x="1377870" y="2984037"/>
            <a:ext cx="844306" cy="937243"/>
          </a:xfrm>
          <a:custGeom>
            <a:avLst/>
            <a:gdLst>
              <a:gd name="connsiteX0" fmla="*/ 555513 w 1111026"/>
              <a:gd name="connsiteY0" fmla="*/ 0 h 1233323"/>
              <a:gd name="connsiteX1" fmla="*/ 1034666 w 1111026"/>
              <a:gd name="connsiteY1" fmla="*/ 72441 h 1233323"/>
              <a:gd name="connsiteX2" fmla="*/ 1111026 w 1111026"/>
              <a:gd name="connsiteY2" fmla="*/ 100389 h 1233323"/>
              <a:gd name="connsiteX3" fmla="*/ 1111026 w 1111026"/>
              <a:gd name="connsiteY3" fmla="*/ 677810 h 1233323"/>
              <a:gd name="connsiteX4" fmla="*/ 555513 w 1111026"/>
              <a:gd name="connsiteY4" fmla="*/ 1233323 h 1233323"/>
              <a:gd name="connsiteX5" fmla="*/ 0 w 1111026"/>
              <a:gd name="connsiteY5" fmla="*/ 677810 h 1233323"/>
              <a:gd name="connsiteX6" fmla="*/ 0 w 1111026"/>
              <a:gd name="connsiteY6" fmla="*/ 100389 h 1233323"/>
              <a:gd name="connsiteX7" fmla="*/ 76360 w 1111026"/>
              <a:gd name="connsiteY7" fmla="*/ 72441 h 1233323"/>
              <a:gd name="connsiteX8" fmla="*/ 555513 w 1111026"/>
              <a:gd name="connsiteY8" fmla="*/ 0 h 1233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1026" h="1233323">
                <a:moveTo>
                  <a:pt x="555513" y="0"/>
                </a:moveTo>
                <a:cubicBezTo>
                  <a:pt x="722369" y="0"/>
                  <a:pt x="883302" y="25362"/>
                  <a:pt x="1034666" y="72441"/>
                </a:cubicBezTo>
                <a:lnTo>
                  <a:pt x="1111026" y="100389"/>
                </a:lnTo>
                <a:lnTo>
                  <a:pt x="1111026" y="677810"/>
                </a:lnTo>
                <a:cubicBezTo>
                  <a:pt x="1111026" y="984611"/>
                  <a:pt x="862314" y="1233323"/>
                  <a:pt x="555513" y="1233323"/>
                </a:cubicBezTo>
                <a:cubicBezTo>
                  <a:pt x="248712" y="1233323"/>
                  <a:pt x="0" y="984611"/>
                  <a:pt x="0" y="677810"/>
                </a:cubicBezTo>
                <a:lnTo>
                  <a:pt x="0" y="100389"/>
                </a:lnTo>
                <a:lnTo>
                  <a:pt x="76360" y="72441"/>
                </a:lnTo>
                <a:cubicBezTo>
                  <a:pt x="227725" y="25362"/>
                  <a:pt x="388657" y="0"/>
                  <a:pt x="555513" y="0"/>
                </a:cubicBezTo>
                <a:close/>
              </a:path>
            </a:pathLst>
          </a:custGeom>
          <a:solidFill>
            <a:srgbClr val="42989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Light"/>
              <a:ea typeface="+mn-ea"/>
              <a:cs typeface="+mn-cs"/>
            </a:endParaRPr>
          </a:p>
        </p:txBody>
      </p:sp>
      <p:sp>
        <p:nvSpPr>
          <p:cNvPr id="48" name="TextBox 132">
            <a:extLst>
              <a:ext uri="{FF2B5EF4-FFF2-40B4-BE49-F238E27FC236}">
                <a16:creationId xmlns:a16="http://schemas.microsoft.com/office/drawing/2014/main" id="{756E5452-8BDB-4159-829A-B19B380034A2}"/>
              </a:ext>
            </a:extLst>
          </p:cNvPr>
          <p:cNvSpPr txBox="1"/>
          <p:nvPr/>
        </p:nvSpPr>
        <p:spPr>
          <a:xfrm>
            <a:off x="1163381" y="2201603"/>
            <a:ext cx="1264739" cy="61555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4AAC90"/>
                </a:solidFill>
                <a:effectLst/>
                <a:uLnTx/>
                <a:uFillTx/>
                <a:latin typeface="Calibri" panose="020F0502020204030204" pitchFamily="34" charset="0"/>
                <a:ea typeface="+mn-ea"/>
                <a:cs typeface="Calibri" panose="020F0502020204030204" pitchFamily="34" charset="0"/>
              </a:rPr>
              <a:t>Đ</a:t>
            </a:r>
            <a:r>
              <a:rPr kumimoji="0" lang="vi-VN" sz="2000" b="1" i="0" u="none" strike="noStrike" kern="1200" cap="none" spc="0" normalizeH="0" baseline="0" noProof="0">
                <a:ln>
                  <a:noFill/>
                </a:ln>
                <a:solidFill>
                  <a:srgbClr val="4AAC90"/>
                </a:solidFill>
                <a:effectLst/>
                <a:uLnTx/>
                <a:uFillTx/>
                <a:latin typeface="Calibri" panose="020F0502020204030204" pitchFamily="34" charset="0"/>
                <a:ea typeface="+mn-ea"/>
                <a:cs typeface="Calibri" panose="020F0502020204030204" pitchFamily="34" charset="0"/>
              </a:rPr>
              <a:t>ư</a:t>
            </a:r>
            <a:r>
              <a:rPr kumimoji="0" lang="en-US" sz="2000" b="1" i="0" u="none" strike="noStrike" kern="1200" cap="none" spc="0" normalizeH="0" baseline="0" noProof="0">
                <a:ln>
                  <a:noFill/>
                </a:ln>
                <a:solidFill>
                  <a:srgbClr val="4AAC90"/>
                </a:solidFill>
                <a:effectLst/>
                <a:uLnTx/>
                <a:uFillTx/>
                <a:latin typeface="Calibri" panose="020F0502020204030204" pitchFamily="34" charset="0"/>
                <a:ea typeface="+mn-ea"/>
                <a:cs typeface="Calibri" panose="020F0502020204030204" pitchFamily="34" charset="0"/>
              </a:rPr>
              <a:t>ờng thẳng đứng</a:t>
            </a:r>
            <a:endParaRPr kumimoji="0" lang="en-US" sz="2000" b="1" i="0" u="none" strike="noStrike" kern="1200" cap="none" spc="0" normalizeH="0" baseline="0" noProof="0" dirty="0">
              <a:ln>
                <a:noFill/>
              </a:ln>
              <a:solidFill>
                <a:srgbClr val="4AAC90"/>
              </a:solidFill>
              <a:effectLst/>
              <a:uLnTx/>
              <a:uFillTx/>
              <a:latin typeface="Calibri" panose="020F0502020204030204" pitchFamily="34" charset="0"/>
              <a:ea typeface="+mn-ea"/>
              <a:cs typeface="Calibri" panose="020F0502020204030204" pitchFamily="34" charset="0"/>
            </a:endParaRPr>
          </a:p>
        </p:txBody>
      </p:sp>
      <p:cxnSp>
        <p:nvCxnSpPr>
          <p:cNvPr id="49" name="Đường nối Thẳng 103">
            <a:extLst>
              <a:ext uri="{FF2B5EF4-FFF2-40B4-BE49-F238E27FC236}">
                <a16:creationId xmlns:a16="http://schemas.microsoft.com/office/drawing/2014/main" id="{CB6B5F9C-5B15-4BE1-B3A8-9E65A7EF46A3}"/>
              </a:ext>
            </a:extLst>
          </p:cNvPr>
          <p:cNvCxnSpPr/>
          <p:nvPr/>
        </p:nvCxnSpPr>
        <p:spPr>
          <a:xfrm>
            <a:off x="1784437" y="3098432"/>
            <a:ext cx="0" cy="621229"/>
          </a:xfrm>
          <a:prstGeom prst="line">
            <a:avLst/>
          </a:prstGeom>
          <a:ln>
            <a:solidFill>
              <a:schemeClr val="bg1"/>
            </a:solidFill>
          </a:ln>
        </p:spPr>
        <p:style>
          <a:lnRef idx="3">
            <a:schemeClr val="accent3"/>
          </a:lnRef>
          <a:fillRef idx="0">
            <a:schemeClr val="accent3"/>
          </a:fillRef>
          <a:effectRef idx="2">
            <a:schemeClr val="accent3"/>
          </a:effectRef>
          <a:fontRef idx="minor">
            <a:schemeClr val="tx1"/>
          </a:fontRef>
        </p:style>
      </p:cxnSp>
      <p:sp>
        <p:nvSpPr>
          <p:cNvPr id="50" name="Title 2">
            <a:extLst>
              <a:ext uri="{FF2B5EF4-FFF2-40B4-BE49-F238E27FC236}">
                <a16:creationId xmlns:a16="http://schemas.microsoft.com/office/drawing/2014/main" id="{3CFD9C83-41D5-4B85-B776-F102189D895F}"/>
              </a:ext>
            </a:extLst>
          </p:cNvPr>
          <p:cNvSpPr txBox="1">
            <a:spLocks/>
          </p:cNvSpPr>
          <p:nvPr/>
        </p:nvSpPr>
        <p:spPr>
          <a:xfrm>
            <a:off x="335508" y="179555"/>
            <a:ext cx="11517756" cy="353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lgn="ctr"/>
            <a:r>
              <a:rPr kumimoji="0" lang="en-US" sz="2400" b="1" i="0" u="none" strike="noStrike" kern="1200" cap="none" spc="0" normalizeH="0" baseline="0" noProof="0" smtClean="0">
                <a:ln>
                  <a:noFill/>
                </a:ln>
                <a:solidFill>
                  <a:prstClr val="white"/>
                </a:solidFill>
                <a:effectLst/>
                <a:uLnTx/>
                <a:uFillTx/>
                <a:latin typeface="Lato" panose="020F0502020204030203" pitchFamily="34" charset="0"/>
              </a:rPr>
              <a:t>3.1 </a:t>
            </a:r>
            <a:r>
              <a:rPr lang="vi-VN" sz="2400">
                <a:solidFill>
                  <a:prstClr val="white"/>
                </a:solidFill>
              </a:rPr>
              <a:t>Đường </a:t>
            </a:r>
            <a:r>
              <a:rPr lang="vi-VN" sz="2400" smtClean="0">
                <a:solidFill>
                  <a:prstClr val="white"/>
                </a:solidFill>
              </a:rPr>
              <a:t>nét</a:t>
            </a:r>
            <a:endParaRPr lang="vi-VN" sz="2400">
              <a:solidFill>
                <a:prstClr val="white"/>
              </a:solidFill>
            </a:endParaRPr>
          </a:p>
        </p:txBody>
      </p:sp>
    </p:spTree>
    <p:extLst>
      <p:ext uri="{BB962C8B-B14F-4D97-AF65-F5344CB8AC3E}">
        <p14:creationId xmlns:p14="http://schemas.microsoft.com/office/powerpoint/2010/main" val="14681120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8">
            <a:extLst>
              <a:ext uri="{FF2B5EF4-FFF2-40B4-BE49-F238E27FC236}">
                <a16:creationId xmlns:a16="http://schemas.microsoft.com/office/drawing/2014/main" id="{46B47BAB-4319-4DAE-8DAB-71F70CEA3AD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l="-419" t="-109" r="419" b="109"/>
          <a:stretch/>
        </p:blipFill>
        <p:spPr>
          <a:xfrm>
            <a:off x="221106" y="852627"/>
            <a:ext cx="3814802" cy="5159675"/>
          </a:xfrm>
          <a:prstGeom prst="rect">
            <a:avLst/>
          </a:prstGeom>
          <a:solidFill>
            <a:schemeClr val="bg1">
              <a:lumMod val="95000"/>
            </a:schemeClr>
          </a:solidFill>
        </p:spPr>
      </p:pic>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49</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p:cNvSpPr/>
          <p:nvPr/>
        </p:nvSpPr>
        <p:spPr>
          <a:xfrm>
            <a:off x="3386812" y="1279655"/>
            <a:ext cx="3201734" cy="411598"/>
          </a:xfrm>
          <a:prstGeom prst="rect">
            <a:avLst/>
          </a:prstGeom>
          <a:solidFill>
            <a:schemeClr val="bg1">
              <a:lumMod val="95000"/>
            </a:schemeClr>
          </a:solidFill>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Khái </a:t>
            </a: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niệm Hình dáng</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29" name="Nhóm 114">
            <a:extLst>
              <a:ext uri="{FF2B5EF4-FFF2-40B4-BE49-F238E27FC236}">
                <a16:creationId xmlns:a16="http://schemas.microsoft.com/office/drawing/2014/main" id="{75ADE375-8C85-4AF2-B6BC-323C8B5CE3BF}"/>
              </a:ext>
            </a:extLst>
          </p:cNvPr>
          <p:cNvGrpSpPr/>
          <p:nvPr/>
        </p:nvGrpSpPr>
        <p:grpSpPr>
          <a:xfrm>
            <a:off x="3279017" y="1366060"/>
            <a:ext cx="236015" cy="235490"/>
            <a:chOff x="1525382" y="2324223"/>
            <a:chExt cx="800654" cy="840462"/>
          </a:xfrm>
          <a:effectLst>
            <a:outerShdw blurRad="50800" dist="38100" dir="2700000" algn="tl" rotWithShape="0">
              <a:prstClr val="black">
                <a:alpha val="40000"/>
              </a:prstClr>
            </a:outerShdw>
          </a:effectLst>
        </p:grpSpPr>
        <p:sp>
          <p:nvSpPr>
            <p:cNvPr id="30"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32" name="Rectangle 31"/>
          <p:cNvSpPr/>
          <p:nvPr/>
        </p:nvSpPr>
        <p:spPr>
          <a:xfrm>
            <a:off x="3386812" y="3566399"/>
            <a:ext cx="3201734" cy="398675"/>
          </a:xfrm>
          <a:prstGeom prst="rect">
            <a:avLst/>
          </a:prstGeom>
          <a:solidFill>
            <a:schemeClr val="bg1">
              <a:lumMod val="95000"/>
            </a:schemeClr>
          </a:solidFill>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Vai trò hình dáng</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33" name="Nhóm 114">
            <a:extLst>
              <a:ext uri="{FF2B5EF4-FFF2-40B4-BE49-F238E27FC236}">
                <a16:creationId xmlns:a16="http://schemas.microsoft.com/office/drawing/2014/main" id="{75ADE375-8C85-4AF2-B6BC-323C8B5CE3BF}"/>
              </a:ext>
            </a:extLst>
          </p:cNvPr>
          <p:cNvGrpSpPr/>
          <p:nvPr/>
        </p:nvGrpSpPr>
        <p:grpSpPr>
          <a:xfrm>
            <a:off x="3279017" y="3652804"/>
            <a:ext cx="236015" cy="235490"/>
            <a:chOff x="1525382" y="2324223"/>
            <a:chExt cx="800654" cy="840462"/>
          </a:xfrm>
          <a:effectLst>
            <a:outerShdw blurRad="50800" dist="38100" dir="2700000" algn="tl" rotWithShape="0">
              <a:prstClr val="black">
                <a:alpha val="40000"/>
              </a:prstClr>
            </a:outerShdw>
          </a:effectLst>
        </p:grpSpPr>
        <p:sp>
          <p:nvSpPr>
            <p:cNvPr id="34"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5"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2" name="Rectangle 1"/>
          <p:cNvSpPr/>
          <p:nvPr/>
        </p:nvSpPr>
        <p:spPr>
          <a:xfrm>
            <a:off x="4419963" y="1885161"/>
            <a:ext cx="7433301" cy="1421928"/>
          </a:xfrm>
          <a:prstGeom prst="rect">
            <a:avLst/>
          </a:prstGeom>
        </p:spPr>
        <p:txBody>
          <a:bodyPr wrap="square">
            <a:spAutoFit/>
          </a:bodyPr>
          <a:lstStyle/>
          <a:p>
            <a:pPr marL="0" marR="0" lvl="0" indent="0" algn="l" defTabSz="4572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H</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ình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dáng được hiểu là hình dạng bên ngoài, diện mạo hoặc cấu hình của một đối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tượng</a:t>
            </a:r>
            <a:r>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Đường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nét tạo ra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hình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phẳng trong </a:t>
            </a:r>
            <a:r>
              <a:rPr kumimoji="0" lang="vi-VN"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không gian 2 chiều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hoặc hình khối trong </a:t>
            </a:r>
            <a:r>
              <a:rPr kumimoji="0" lang="vi-VN" sz="18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không gian 3 chiều</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457200" rtl="0" eaLnBrk="1" fontAlgn="auto" latinLnBrk="0" hangingPunct="1">
              <a:lnSpc>
                <a:spcPct val="120000"/>
              </a:lnSpc>
              <a:spcBef>
                <a:spcPts val="0"/>
              </a:spcBef>
              <a:spcAft>
                <a:spcPts val="0"/>
              </a:spcAft>
              <a:buClrTx/>
              <a:buSzTx/>
              <a:buFontTx/>
              <a:buNone/>
              <a:tabLst/>
              <a:defRPr/>
            </a:pPr>
            <a:r>
              <a:rPr kumimoji="0" lang="vi-VN" sz="1800" b="1"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Hình chiếu của vật thể 3 chiều là hình phẳng 2 chiều.</a:t>
            </a:r>
          </a:p>
        </p:txBody>
      </p:sp>
      <p:sp>
        <p:nvSpPr>
          <p:cNvPr id="4" name="Rectangle 3"/>
          <p:cNvSpPr/>
          <p:nvPr/>
        </p:nvSpPr>
        <p:spPr>
          <a:xfrm>
            <a:off x="4419963" y="4071031"/>
            <a:ext cx="7213600" cy="2139047"/>
          </a:xfrm>
          <a:prstGeom prst="rect">
            <a:avLst/>
          </a:prstGeom>
        </p:spPr>
        <p:txBody>
          <a:bodyPr wrap="square">
            <a:spAutoFit/>
          </a:bodyPr>
          <a:lstStyle/>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Thiếp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lập thông tin thông qua việc kết nối và phân chia</a:t>
            </a:r>
          </a:p>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Diễn hoạt tượng trưng cho các ý tưởng khác nhau</a:t>
            </a:r>
          </a:p>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Tạo chuyển động, kết cấu và chiều sâu</a:t>
            </a:r>
          </a:p>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Chuyển tải tâm trạng và cảm xúc</a:t>
            </a:r>
          </a:p>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Nhấn mạnh, tạo ra điểm nhấn nội dung</a:t>
            </a:r>
          </a:p>
          <a:p>
            <a:pPr marL="285750" marR="0" lvl="0" indent="-285750" algn="just" defTabSz="457200" rtl="0" eaLnBrk="1" fontAlgn="auto" latinLnBrk="0" hangingPunct="1">
              <a:lnSpc>
                <a:spcPct val="100000"/>
              </a:lnSpc>
              <a:spcBef>
                <a:spcPts val="60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Dẫn mắt người đọc thông qua các yếu tố thiết kế</a:t>
            </a:r>
          </a:p>
        </p:txBody>
      </p:sp>
      <p:sp>
        <p:nvSpPr>
          <p:cNvPr id="16" name="Title 2">
            <a:extLst>
              <a:ext uri="{FF2B5EF4-FFF2-40B4-BE49-F238E27FC236}">
                <a16:creationId xmlns:a16="http://schemas.microsoft.com/office/drawing/2014/main" id="{3CFD9C83-41D5-4B85-B776-F102189D895F}"/>
              </a:ext>
            </a:extLst>
          </p:cNvPr>
          <p:cNvSpPr txBox="1">
            <a:spLocks/>
          </p:cNvSpPr>
          <p:nvPr/>
        </p:nvSpPr>
        <p:spPr>
          <a:xfrm>
            <a:off x="335508" y="179555"/>
            <a:ext cx="11517756" cy="353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lgn="ctr"/>
            <a:r>
              <a:rPr kumimoji="0" lang="en-US" sz="2400" b="1" i="0" u="none" strike="noStrike" kern="1200" cap="none" spc="0" normalizeH="0" baseline="0" noProof="0" smtClean="0">
                <a:ln>
                  <a:noFill/>
                </a:ln>
                <a:solidFill>
                  <a:prstClr val="white"/>
                </a:solidFill>
                <a:effectLst/>
                <a:uLnTx/>
                <a:uFillTx/>
                <a:latin typeface="Lato" panose="020F0502020204030203" pitchFamily="34" charset="0"/>
              </a:rPr>
              <a:t>3.2 </a:t>
            </a:r>
            <a:r>
              <a:rPr lang="en-US" sz="2400" smtClean="0">
                <a:solidFill>
                  <a:prstClr val="white"/>
                </a:solidFill>
              </a:rPr>
              <a:t>Hình dáng</a:t>
            </a:r>
            <a:endParaRPr lang="vi-VN" sz="2400">
              <a:solidFill>
                <a:prstClr val="white"/>
              </a:solidFill>
            </a:endParaRPr>
          </a:p>
        </p:txBody>
      </p:sp>
    </p:spTree>
    <p:extLst>
      <p:ext uri="{BB962C8B-B14F-4D97-AF65-F5344CB8AC3E}">
        <p14:creationId xmlns:p14="http://schemas.microsoft.com/office/powerpoint/2010/main" val="8155876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192" y="799138"/>
            <a:ext cx="11029616" cy="1013800"/>
          </a:xfrm>
        </p:spPr>
        <p:txBody>
          <a:bodyPr>
            <a:noAutofit/>
          </a:bodyPr>
          <a:lstStyle/>
          <a:p>
            <a:r>
              <a:rPr lang="en-US" sz="2400" dirty="0" err="1">
                <a:latin typeface="Arial" panose="020B0604020202020204" pitchFamily="34" charset="0"/>
                <a:ea typeface="SimSun" panose="02010600030101010101" pitchFamily="2" charset="-122"/>
                <a:cs typeface="Arial" panose="020B0604020202020204" pitchFamily="34" charset="0"/>
              </a:rPr>
              <a:t>Ch</a:t>
            </a:r>
            <a:r>
              <a:rPr lang="vi-VN" sz="2400" dirty="0">
                <a:latin typeface="Arial" panose="020B0604020202020204" pitchFamily="34" charset="0"/>
                <a:ea typeface="SimSun" panose="02010600030101010101" pitchFamily="2" charset="-122"/>
                <a:cs typeface="Arial" panose="020B0604020202020204" pitchFamily="34" charset="0"/>
              </a:rPr>
              <a:t>ư</a:t>
            </a:r>
            <a:r>
              <a:rPr lang="en-US" sz="2400" dirty="0" err="1">
                <a:latin typeface="Arial" panose="020B0604020202020204" pitchFamily="34" charset="0"/>
                <a:ea typeface="SimSun" panose="02010600030101010101" pitchFamily="2" charset="-122"/>
                <a:cs typeface="Arial" panose="020B0604020202020204" pitchFamily="34" charset="0"/>
              </a:rPr>
              <a:t>ơng</a:t>
            </a:r>
            <a:r>
              <a:rPr lang="en-US" sz="2400" dirty="0">
                <a:latin typeface="Arial" panose="020B0604020202020204" pitchFamily="34" charset="0"/>
                <a:ea typeface="SimSun" panose="02010600030101010101" pitchFamily="2" charset="-122"/>
                <a:cs typeface="Arial" panose="020B0604020202020204" pitchFamily="34" charset="0"/>
              </a:rPr>
              <a:t> 1: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vi-VN" sz="2400" dirty="0">
                <a:latin typeface="Arial" panose="020B0604020202020204" pitchFamily="34" charset="0"/>
                <a:cs typeface="Arial" panose="020B0604020202020204" pitchFamily="34" charset="0"/>
              </a:rPr>
              <a:t/>
            </a:r>
            <a:br>
              <a:rPr lang="vi-VN" sz="2400" dirty="0">
                <a:latin typeface="Arial" panose="020B0604020202020204" pitchFamily="34" charset="0"/>
                <a:cs typeface="Arial" panose="020B0604020202020204" pitchFamily="34" charset="0"/>
              </a:rPr>
            </a:br>
            <a:endParaRPr lang="en-US" sz="2400" dirty="0"/>
          </a:p>
        </p:txBody>
      </p:sp>
      <p:sp>
        <p:nvSpPr>
          <p:cNvPr id="3" name="Content Placeholder 2"/>
          <p:cNvSpPr>
            <a:spLocks noGrp="1"/>
          </p:cNvSpPr>
          <p:nvPr>
            <p:ph idx="1"/>
          </p:nvPr>
        </p:nvSpPr>
        <p:spPr>
          <a:xfrm>
            <a:off x="581192" y="1812938"/>
            <a:ext cx="11029615" cy="3678303"/>
          </a:xfrm>
        </p:spPr>
        <p:txBody>
          <a:bodyPr/>
          <a:lstStyle/>
          <a:p>
            <a:r>
              <a:rPr lang="vi-VN" sz="2800" dirty="0">
                <a:latin typeface="Arial" panose="020B0604020202020204" pitchFamily="34" charset="0"/>
                <a:cs typeface="Arial" panose="020B0604020202020204" pitchFamily="34" charset="0"/>
              </a:rPr>
              <a:t>1.1 </a:t>
            </a:r>
            <a:r>
              <a:rPr lang="en-US" sz="2800" dirty="0" err="1">
                <a:latin typeface="Arial" panose="020B0604020202020204" pitchFamily="34" charset="0"/>
                <a:cs typeface="Arial" panose="020B0604020202020204" pitchFamily="34" charset="0"/>
              </a:rPr>
              <a:t>Khái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niệm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phẩm</a:t>
            </a:r>
            <a:r>
              <a:rPr lang="en-US" sz="2800" dirty="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t</a:t>
            </a:r>
            <a:r>
              <a:rPr lang="en-US" sz="2800" dirty="0" err="1">
                <a:latin typeface="Arial" panose="020B0604020202020204" pitchFamily="34" charset="0"/>
                <a:cs typeface="Arial" panose="020B0604020202020204" pitchFamily="34" charset="0"/>
              </a:rPr>
              <a: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duy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a:t>
            </a:r>
            <a:endParaRPr lang="vi-VN"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1.2 </a:t>
            </a:r>
            <a:r>
              <a:rPr lang="vi-VN"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Vai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trò</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vi-VN" sz="2800" dirty="0">
                <a:latin typeface="Arial" panose="020B0604020202020204" pitchFamily="34" charset="0"/>
                <a:cs typeface="Arial" panose="020B0604020202020204" pitchFamily="34" charset="0"/>
              </a:rPr>
              <a:t>t</a:t>
            </a:r>
            <a:r>
              <a:rPr lang="en-US" sz="2800" dirty="0" err="1">
                <a:latin typeface="Arial" panose="020B0604020202020204" pitchFamily="34" charset="0"/>
                <a:cs typeface="Arial" panose="020B0604020202020204" pitchFamily="34" charset="0"/>
              </a:rPr>
              <a: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duy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endParaRPr lang="vi-VN" sz="2800" dirty="0">
              <a:latin typeface="Arial" panose="020B0604020202020204" pitchFamily="34" charset="0"/>
              <a:cs typeface="Arial" panose="020B0604020202020204" pitchFamily="34" charset="0"/>
            </a:endParaRPr>
          </a:p>
          <a:p>
            <a:r>
              <a:rPr lang="en-US" sz="2800" dirty="0">
                <a:latin typeface="Arial" panose="020B0604020202020204" pitchFamily="34" charset="0"/>
                <a:cs typeface="Arial" panose="020B0604020202020204" pitchFamily="34" charset="0"/>
              </a:rPr>
              <a:t>1.3 </a:t>
            </a:r>
            <a:r>
              <a:rPr lang="en-US" sz="2800" dirty="0" err="1">
                <a:latin typeface="Arial" panose="020B0604020202020204" pitchFamily="34" charset="0"/>
                <a:cs typeface="Arial" panose="020B0604020202020204" pitchFamily="34" charset="0"/>
              </a:rPr>
              <a:t>Nguyên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tắc</a:t>
            </a:r>
            <a:r>
              <a:rPr lang="en-US" sz="2800" dirty="0">
                <a:latin typeface="Arial" panose="020B0604020202020204" pitchFamily="34" charset="0"/>
                <a:cs typeface="Arial" panose="020B0604020202020204" pitchFamily="34" charset="0"/>
              </a:rPr>
              <a:t> Ergonomics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thiết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phẩm</a:t>
            </a:r>
            <a:endParaRPr lang="en-US" sz="2800" dirty="0">
              <a:latin typeface="Arial" panose="020B0604020202020204" pitchFamily="34" charset="0"/>
              <a:cs typeface="Arial" panose="020B0604020202020204" pitchFamily="34" charset="0"/>
            </a:endParaRPr>
          </a:p>
          <a:p>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43214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50</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p:cNvSpPr/>
          <p:nvPr/>
        </p:nvSpPr>
        <p:spPr>
          <a:xfrm>
            <a:off x="434535" y="1483843"/>
            <a:ext cx="5585265" cy="400110"/>
          </a:xfrm>
          <a:prstGeom prst="rect">
            <a:avLst/>
          </a:prstGeom>
          <a:solidFill>
            <a:schemeClr val="bg1">
              <a:lumMod val="95000"/>
            </a:schemeClr>
          </a:solidFill>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vi-VN"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3 loại hình dạng hình học cơ </a:t>
            </a:r>
            <a:r>
              <a:rPr kumimoji="0" lang="vi-VN"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bản</a:t>
            </a:r>
            <a:endParaRPr kumimoji="0" lang="vi-VN"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29" name="Nhóm 114">
            <a:extLst>
              <a:ext uri="{FF2B5EF4-FFF2-40B4-BE49-F238E27FC236}">
                <a16:creationId xmlns:a16="http://schemas.microsoft.com/office/drawing/2014/main" id="{75ADE375-8C85-4AF2-B6BC-323C8B5CE3BF}"/>
              </a:ext>
            </a:extLst>
          </p:cNvPr>
          <p:cNvGrpSpPr/>
          <p:nvPr/>
        </p:nvGrpSpPr>
        <p:grpSpPr>
          <a:xfrm>
            <a:off x="326740" y="1570250"/>
            <a:ext cx="236015" cy="235490"/>
            <a:chOff x="1525382" y="2324223"/>
            <a:chExt cx="800654" cy="840462"/>
          </a:xfrm>
          <a:effectLst>
            <a:outerShdw blurRad="50800" dist="38100" dir="2700000" algn="tl" rotWithShape="0">
              <a:prstClr val="black">
                <a:alpha val="40000"/>
              </a:prstClr>
            </a:outerShdw>
          </a:effectLst>
        </p:grpSpPr>
        <p:sp>
          <p:nvSpPr>
            <p:cNvPr id="30"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62" name="TextBox 61">
            <a:extLst>
              <a:ext uri="{FF2B5EF4-FFF2-40B4-BE49-F238E27FC236}">
                <a16:creationId xmlns:a16="http://schemas.microsoft.com/office/drawing/2014/main" id="{0D6C1479-D45C-454E-B4DF-60E21DD88411}"/>
              </a:ext>
            </a:extLst>
          </p:cNvPr>
          <p:cNvSpPr txBox="1"/>
          <p:nvPr/>
        </p:nvSpPr>
        <p:spPr>
          <a:xfrm>
            <a:off x="1798224" y="4893972"/>
            <a:ext cx="2377507" cy="830997"/>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Hình tam giác </a:t>
            </a:r>
            <a:r>
              <a:rPr kumimoji="0" lang="en-US" sz="1800" b="1"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Segoe UI Semibold" panose="020B0702040204020203" pitchFamily="34" charset="0"/>
              </a:rPr>
              <a:t>đều</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Segoe UI Semibold" panose="020B0702040204020203" pitchFamily="34" charset="0"/>
              </a:rPr>
              <a:t>Khối </a:t>
            </a: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chóp đều</a:t>
            </a:r>
          </a:p>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76" name="TextBox 75">
            <a:extLst>
              <a:ext uri="{FF2B5EF4-FFF2-40B4-BE49-F238E27FC236}">
                <a16:creationId xmlns:a16="http://schemas.microsoft.com/office/drawing/2014/main" id="{BED890A7-233E-4FC2-AE78-47ACDEA55DBD}"/>
              </a:ext>
            </a:extLst>
          </p:cNvPr>
          <p:cNvSpPr txBox="1"/>
          <p:nvPr/>
        </p:nvSpPr>
        <p:spPr>
          <a:xfrm>
            <a:off x="2277082" y="2339238"/>
            <a:ext cx="1898649" cy="630942"/>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Hình </a:t>
            </a:r>
            <a:r>
              <a:rPr kumimoji="0" lang="en-US" sz="1800" b="1"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Segoe UI Semibold" panose="020B0702040204020203" pitchFamily="34" charset="0"/>
              </a:rPr>
              <a:t>tròn</a:t>
            </a:r>
          </a:p>
          <a:p>
            <a:pPr marL="0" marR="0" lvl="0" indent="0" algn="r" defTabSz="914400" rtl="0" eaLnBrk="1" fontAlgn="auto" latinLnBrk="0" hangingPunct="1">
              <a:lnSpc>
                <a:spcPct val="100000"/>
              </a:lnSpc>
              <a:spcBef>
                <a:spcPts val="60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Khối </a:t>
            </a:r>
            <a:r>
              <a:rPr kumimoji="0" lang="en-US" sz="1800" b="1"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Segoe UI Semibold" panose="020B0702040204020203" pitchFamily="34" charset="0"/>
              </a:rPr>
              <a:t>cầu</a:t>
            </a:r>
            <a:endPar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77" name="TextBox 76">
            <a:extLst>
              <a:ext uri="{FF2B5EF4-FFF2-40B4-BE49-F238E27FC236}">
                <a16:creationId xmlns:a16="http://schemas.microsoft.com/office/drawing/2014/main" id="{FF8055EB-3BC1-46EF-AF87-BE7F88EFC236}"/>
              </a:ext>
            </a:extLst>
          </p:cNvPr>
          <p:cNvSpPr txBox="1"/>
          <p:nvPr/>
        </p:nvSpPr>
        <p:spPr>
          <a:xfrm>
            <a:off x="1798224" y="3534660"/>
            <a:ext cx="2377507" cy="553998"/>
          </a:xfrm>
          <a:prstGeom prst="rect">
            <a:avLst/>
          </a:prstGeom>
          <a:noFill/>
        </p:spPr>
        <p:txBody>
          <a:bodyPr wrap="square" lIns="0" tIns="0" rIns="0" bIns="0"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Hình </a:t>
            </a:r>
            <a:r>
              <a:rPr kumimoji="0" lang="en-US" sz="1800" b="1"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Segoe UI Semibold" panose="020B0702040204020203" pitchFamily="34" charset="0"/>
              </a:rPr>
              <a:t>vuông</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vi-VN"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Khối lập </a:t>
            </a:r>
            <a:r>
              <a:rPr kumimoji="0" lang="vi-VN" sz="1800" b="1"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Segoe UI Semibold" panose="020B0702040204020203" pitchFamily="34" charset="0"/>
              </a:rPr>
              <a:t>phương</a:t>
            </a:r>
            <a:endParaRPr kumimoji="0" lang="vi-VN"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p:cNvGrpSpPr/>
          <p:nvPr/>
        </p:nvGrpSpPr>
        <p:grpSpPr>
          <a:xfrm>
            <a:off x="6168474" y="1483843"/>
            <a:ext cx="4313007" cy="4930605"/>
            <a:chOff x="6168474" y="1483843"/>
            <a:chExt cx="4313007" cy="4930605"/>
          </a:xfrm>
        </p:grpSpPr>
        <p:sp>
          <p:nvSpPr>
            <p:cNvPr id="2" name="Rectangle 1"/>
            <p:cNvSpPr/>
            <p:nvPr/>
          </p:nvSpPr>
          <p:spPr>
            <a:xfrm>
              <a:off x="6168474" y="1483843"/>
              <a:ext cx="4313007" cy="49306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p:cNvPicPr>
              <a:picLocks noChangeAspect="1"/>
            </p:cNvPicPr>
            <p:nvPr/>
          </p:nvPicPr>
          <p:blipFill rotWithShape="1">
            <a:blip r:embed="rId2"/>
            <a:srcRect l="61567" t="17968" r="5344" b="6771"/>
            <a:stretch/>
          </p:blipFill>
          <p:spPr>
            <a:xfrm>
              <a:off x="6659077" y="1703278"/>
              <a:ext cx="3505298" cy="4482437"/>
            </a:xfrm>
            <a:prstGeom prst="rect">
              <a:avLst/>
            </a:prstGeom>
          </p:spPr>
        </p:pic>
      </p:grpSp>
      <p:sp>
        <p:nvSpPr>
          <p:cNvPr id="223" name="Hình chữ nhật 216">
            <a:extLst>
              <a:ext uri="{FF2B5EF4-FFF2-40B4-BE49-F238E27FC236}">
                <a16:creationId xmlns:a16="http://schemas.microsoft.com/office/drawing/2014/main" id="{E2F01143-1013-42D7-80F7-06CE3CA69DB8}"/>
              </a:ext>
            </a:extLst>
          </p:cNvPr>
          <p:cNvSpPr/>
          <p:nvPr/>
        </p:nvSpPr>
        <p:spPr>
          <a:xfrm>
            <a:off x="5423370" y="7936463"/>
            <a:ext cx="5976712" cy="369332"/>
          </a:xfrm>
          <a:prstGeom prst="rect">
            <a:avLst/>
          </a:prstGeom>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Title 2">
            <a:extLst>
              <a:ext uri="{FF2B5EF4-FFF2-40B4-BE49-F238E27FC236}">
                <a16:creationId xmlns:a16="http://schemas.microsoft.com/office/drawing/2014/main" id="{3CFD9C83-41D5-4B85-B776-F102189D895F}"/>
              </a:ext>
            </a:extLst>
          </p:cNvPr>
          <p:cNvSpPr txBox="1">
            <a:spLocks/>
          </p:cNvSpPr>
          <p:nvPr/>
        </p:nvSpPr>
        <p:spPr>
          <a:xfrm>
            <a:off x="335508" y="179555"/>
            <a:ext cx="11517756" cy="353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lgn="ctr"/>
            <a:r>
              <a:rPr kumimoji="0" lang="en-US" sz="2400" b="1" i="0" u="none" strike="noStrike" kern="1200" cap="none" spc="0" normalizeH="0" baseline="0" noProof="0" smtClean="0">
                <a:ln>
                  <a:noFill/>
                </a:ln>
                <a:solidFill>
                  <a:prstClr val="white"/>
                </a:solidFill>
                <a:effectLst/>
                <a:uLnTx/>
                <a:uFillTx/>
                <a:latin typeface="Lato" panose="020F0502020204030203" pitchFamily="34" charset="0"/>
              </a:rPr>
              <a:t>3.2 </a:t>
            </a:r>
            <a:r>
              <a:rPr lang="en-US" sz="2400" smtClean="0">
                <a:solidFill>
                  <a:prstClr val="white"/>
                </a:solidFill>
              </a:rPr>
              <a:t>Hình dáng</a:t>
            </a:r>
            <a:endParaRPr lang="vi-VN" sz="2400">
              <a:solidFill>
                <a:prstClr val="white"/>
              </a:solidFill>
            </a:endParaRPr>
          </a:p>
        </p:txBody>
      </p:sp>
    </p:spTree>
    <p:extLst>
      <p:ext uri="{BB962C8B-B14F-4D97-AF65-F5344CB8AC3E}">
        <p14:creationId xmlns:p14="http://schemas.microsoft.com/office/powerpoint/2010/main" val="21721838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51</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cxnSp>
        <p:nvCxnSpPr>
          <p:cNvPr id="25" name="Straight Connector 19">
            <a:extLst>
              <a:ext uri="{FF2B5EF4-FFF2-40B4-BE49-F238E27FC236}">
                <a16:creationId xmlns:a16="http://schemas.microsoft.com/office/drawing/2014/main" id="{A7E35059-D91E-4DA4-A970-3A948683E834}"/>
              </a:ext>
            </a:extLst>
          </p:cNvPr>
          <p:cNvCxnSpPr/>
          <p:nvPr/>
        </p:nvCxnSpPr>
        <p:spPr>
          <a:xfrm>
            <a:off x="649481" y="3677846"/>
            <a:ext cx="1120378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31751" y="1127490"/>
            <a:ext cx="4023577" cy="400110"/>
          </a:xfrm>
          <a:prstGeom prst="rect">
            <a:avLst/>
          </a:prstGeom>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Khái </a:t>
            </a: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niệm màu sắc</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29" name="Nhóm 114">
            <a:extLst>
              <a:ext uri="{FF2B5EF4-FFF2-40B4-BE49-F238E27FC236}">
                <a16:creationId xmlns:a16="http://schemas.microsoft.com/office/drawing/2014/main" id="{75ADE375-8C85-4AF2-B6BC-323C8B5CE3BF}"/>
              </a:ext>
            </a:extLst>
          </p:cNvPr>
          <p:cNvGrpSpPr/>
          <p:nvPr/>
        </p:nvGrpSpPr>
        <p:grpSpPr>
          <a:xfrm>
            <a:off x="723957" y="1213896"/>
            <a:ext cx="236015" cy="235490"/>
            <a:chOff x="1525382" y="2324223"/>
            <a:chExt cx="800654" cy="840462"/>
          </a:xfrm>
          <a:effectLst>
            <a:outerShdw blurRad="50800" dist="38100" dir="2700000" algn="tl" rotWithShape="0">
              <a:prstClr val="black">
                <a:alpha val="40000"/>
              </a:prstClr>
            </a:outerShdw>
          </a:effectLst>
        </p:grpSpPr>
        <p:sp>
          <p:nvSpPr>
            <p:cNvPr id="30"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2" name="Rectangle 1"/>
          <p:cNvSpPr/>
          <p:nvPr/>
        </p:nvSpPr>
        <p:spPr>
          <a:xfrm>
            <a:off x="721535" y="1688798"/>
            <a:ext cx="5587546" cy="1089529"/>
          </a:xfrm>
          <a:prstGeom prst="rect">
            <a:avLst/>
          </a:prstGeom>
        </p:spPr>
        <p:txBody>
          <a:bodyPr wrap="square">
            <a:spAutoFit/>
          </a:bodyPr>
          <a:lstStyle/>
          <a:p>
            <a:pPr marL="0" marR="0" lvl="0" indent="0" algn="just" defTabSz="457200" rtl="0" eaLnBrk="1" fontAlgn="auto" latinLnBrk="0" hangingPunct="1">
              <a:lnSpc>
                <a:spcPct val="120000"/>
              </a:lnSpc>
              <a:spcBef>
                <a:spcPts val="0"/>
              </a:spcBef>
              <a:spcAft>
                <a:spcPts val="0"/>
              </a:spcAft>
              <a:buClrTx/>
              <a:buSzTx/>
              <a:buFontTx/>
              <a:buNone/>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Các vật trong tự nhiên tự chúng không có màu sắc, mà chỉ hấp thụ, truyền tải và phản xạ ánh sáng chiếu vào chúng.</a:t>
            </a:r>
          </a:p>
        </p:txBody>
      </p:sp>
      <p:sp>
        <p:nvSpPr>
          <p:cNvPr id="17" name="Content Placeholder 2">
            <a:extLst>
              <a:ext uri="{FF2B5EF4-FFF2-40B4-BE49-F238E27FC236}">
                <a16:creationId xmlns:a16="http://schemas.microsoft.com/office/drawing/2014/main" id="{3199E243-5C95-4B42-9304-E96F78367EC5}"/>
              </a:ext>
            </a:extLst>
          </p:cNvPr>
          <p:cNvSpPr txBox="1">
            <a:spLocks/>
          </p:cNvSpPr>
          <p:nvPr/>
        </p:nvSpPr>
        <p:spPr>
          <a:xfrm>
            <a:off x="723957" y="3844209"/>
            <a:ext cx="11129307" cy="2633614"/>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just" defTabSz="457200" rtl="0" eaLnBrk="1" fontAlgn="auto" latinLnBrk="0" hangingPunct="1">
              <a:lnSpc>
                <a:spcPct val="100000"/>
              </a:lnSpc>
              <a:spcBef>
                <a:spcPts val="0"/>
              </a:spcBef>
              <a:spcAft>
                <a:spcPts val="600"/>
              </a:spcAft>
              <a:buClr>
                <a:prstClr val="black"/>
              </a:buClr>
              <a:buSzPct val="92000"/>
              <a:buFont typeface="Wingdings" panose="05000000000000000000" pitchFamily="2" charset="2"/>
              <a:buChar char="§"/>
              <a:tabLst/>
              <a:defRPr/>
            </a:pPr>
            <a:r>
              <a:rPr kumimoji="0" lang="en-US" sz="2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Màu sắc được tạo ra khi ánh sáng chiếu vào vật thể và phản chiếu trở lại mắt vì vậy có thể nói màu sắc là cảm giác, phản ứng của hệ thần kinh của con người.</a:t>
            </a:r>
          </a:p>
          <a:p>
            <a:pPr marL="306000" marR="0" lvl="0" indent="-306000" algn="just" defTabSz="457200" rtl="0" eaLnBrk="1" fontAlgn="auto" latinLnBrk="0" hangingPunct="1">
              <a:lnSpc>
                <a:spcPct val="100000"/>
              </a:lnSpc>
              <a:spcBef>
                <a:spcPts val="0"/>
              </a:spcBef>
              <a:spcAft>
                <a:spcPts val="600"/>
              </a:spcAft>
              <a:buClr>
                <a:prstClr val="black"/>
              </a:buClr>
              <a:buSzPct val="92000"/>
              <a:buFont typeface="Wingdings" panose="05000000000000000000" pitchFamily="2" charset="2"/>
              <a:buChar char="§"/>
              <a:tabLst/>
              <a:defRPr/>
            </a:pPr>
            <a:r>
              <a:rPr kumimoji="0" lang="en-US" sz="2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Với mắt thường chỉ nhìn thấy những màu có b</a:t>
            </a:r>
            <a:r>
              <a:rPr kumimoji="0" lang="vi-VN" sz="2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ư</a:t>
            </a:r>
            <a:r>
              <a:rPr kumimoji="0" lang="en-US" sz="2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ớc sóng trong giới hạn quang phổ, từ  màu đỏ tới màu tím: </a:t>
            </a:r>
            <a:r>
              <a:rPr kumimoji="0" lang="en-US" sz="2000" b="1"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Đỏ- cam – vàng - lục – lam – chàm - tím. </a:t>
            </a:r>
          </a:p>
          <a:p>
            <a:pPr marL="306000" marR="0" lvl="0" indent="-306000" algn="just" defTabSz="457200" rtl="0" eaLnBrk="1" fontAlgn="auto" latinLnBrk="0" hangingPunct="1">
              <a:lnSpc>
                <a:spcPct val="100000"/>
              </a:lnSpc>
              <a:spcBef>
                <a:spcPts val="0"/>
              </a:spcBef>
              <a:spcAft>
                <a:spcPts val="600"/>
              </a:spcAft>
              <a:buClr>
                <a:prstClr val="black"/>
              </a:buClr>
              <a:buSzPct val="92000"/>
              <a:buFont typeface="Wingdings" panose="05000000000000000000" pitchFamily="2" charset="2"/>
              <a:buChar char="§"/>
              <a:tabLst/>
              <a:defRPr/>
            </a:pPr>
            <a:r>
              <a:rPr kumimoji="0" lang="en-US" sz="20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Màu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vật</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chất</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là</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3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 </a:t>
            </a:r>
            <a:r>
              <a:rPr kumimoji="0" lang="en-US" sz="20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vàng</a:t>
            </a:r>
            <a:r>
              <a:rPr kumimoji="0" lang="en-US" sz="2000" b="1"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lam-</a:t>
            </a:r>
            <a:r>
              <a:rPr kumimoji="0" lang="en-US" sz="2000" b="1"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đỏ</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là</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3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gốc</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không</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thể</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pha</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trộn</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từ</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những</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20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khác</a:t>
            </a:r>
            <a:r>
              <a:rPr kumimoji="0" lang="en-US"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x-none" sz="20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13" name="Title 2">
            <a:extLst>
              <a:ext uri="{FF2B5EF4-FFF2-40B4-BE49-F238E27FC236}">
                <a16:creationId xmlns:a16="http://schemas.microsoft.com/office/drawing/2014/main" id="{3CFD9C83-41D5-4B85-B776-F102189D895F}"/>
              </a:ext>
            </a:extLst>
          </p:cNvPr>
          <p:cNvSpPr txBox="1">
            <a:spLocks/>
          </p:cNvSpPr>
          <p:nvPr/>
        </p:nvSpPr>
        <p:spPr>
          <a:xfrm>
            <a:off x="335508" y="179555"/>
            <a:ext cx="11517756" cy="353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lgn="ctr"/>
            <a:r>
              <a:rPr kumimoji="0" lang="en-US" sz="2400" b="1" i="0" u="none" strike="noStrike" kern="1200" cap="none" spc="0" normalizeH="0" baseline="0" noProof="0" smtClean="0">
                <a:ln>
                  <a:noFill/>
                </a:ln>
                <a:solidFill>
                  <a:prstClr val="white"/>
                </a:solidFill>
                <a:effectLst/>
                <a:uLnTx/>
                <a:uFillTx/>
                <a:latin typeface="Lato" panose="020F0502020204030203" pitchFamily="34" charset="0"/>
              </a:rPr>
              <a:t>3.3 </a:t>
            </a:r>
            <a:r>
              <a:rPr lang="en-US" sz="2400" smtClean="0">
                <a:solidFill>
                  <a:prstClr val="white"/>
                </a:solidFill>
              </a:rPr>
              <a:t>Màu sắc</a:t>
            </a:r>
            <a:endParaRPr lang="vi-VN" sz="2400">
              <a:solidFill>
                <a:prstClr val="white"/>
              </a:solidFill>
            </a:endParaRPr>
          </a:p>
        </p:txBody>
      </p:sp>
      <p:grpSp>
        <p:nvGrpSpPr>
          <p:cNvPr id="7" name="Group 6"/>
          <p:cNvGrpSpPr/>
          <p:nvPr/>
        </p:nvGrpSpPr>
        <p:grpSpPr>
          <a:xfrm>
            <a:off x="6892016" y="1327545"/>
            <a:ext cx="5263290" cy="2189103"/>
            <a:chOff x="6892016" y="868363"/>
            <a:chExt cx="5263290" cy="2189103"/>
          </a:xfrm>
        </p:grpSpPr>
        <p:pic>
          <p:nvPicPr>
            <p:cNvPr id="14" name="Picture 3">
              <a:extLst>
                <a:ext uri="{FF2B5EF4-FFF2-40B4-BE49-F238E27FC236}">
                  <a16:creationId xmlns:a16="http://schemas.microsoft.com/office/drawing/2014/main" id="{2FF03FCF-F2E1-4DB8-A904-B1BD78728CB3}"/>
                </a:ext>
              </a:extLst>
            </p:cNvPr>
            <p:cNvPicPr>
              <a:picLocks noChangeAspect="1"/>
            </p:cNvPicPr>
            <p:nvPr/>
          </p:nvPicPr>
          <p:blipFill rotWithShape="1">
            <a:blip r:embed="rId2"/>
            <a:srcRect t="2992" r="66954" b="18002"/>
            <a:stretch/>
          </p:blipFill>
          <p:spPr>
            <a:xfrm>
              <a:off x="6892016" y="872639"/>
              <a:ext cx="1932320" cy="2184827"/>
            </a:xfrm>
            <a:prstGeom prst="rect">
              <a:avLst/>
            </a:prstGeom>
          </p:spPr>
        </p:pic>
        <p:pic>
          <p:nvPicPr>
            <p:cNvPr id="18" name="Picture 3">
              <a:extLst>
                <a:ext uri="{FF2B5EF4-FFF2-40B4-BE49-F238E27FC236}">
                  <a16:creationId xmlns:a16="http://schemas.microsoft.com/office/drawing/2014/main" id="{4B3FEB4D-A603-4EE6-83EF-E26A5DE09285}"/>
                </a:ext>
              </a:extLst>
            </p:cNvPr>
            <p:cNvPicPr>
              <a:picLocks noChangeAspect="1"/>
            </p:cNvPicPr>
            <p:nvPr/>
          </p:nvPicPr>
          <p:blipFill rotWithShape="1">
            <a:blip r:embed="rId2"/>
            <a:srcRect l="33888" t="2784" r="33066" b="12904"/>
            <a:stretch/>
          </p:blipFill>
          <p:spPr>
            <a:xfrm>
              <a:off x="8682763" y="872639"/>
              <a:ext cx="1807901" cy="2181439"/>
            </a:xfrm>
            <a:prstGeom prst="rect">
              <a:avLst/>
            </a:prstGeom>
          </p:spPr>
        </p:pic>
        <p:pic>
          <p:nvPicPr>
            <p:cNvPr id="19" name="Picture 3">
              <a:extLst>
                <a:ext uri="{FF2B5EF4-FFF2-40B4-BE49-F238E27FC236}">
                  <a16:creationId xmlns:a16="http://schemas.microsoft.com/office/drawing/2014/main" id="{D0AD6DC0-7173-4EBC-91F0-5AB7AE9FE8FE}"/>
                </a:ext>
              </a:extLst>
            </p:cNvPr>
            <p:cNvPicPr>
              <a:picLocks noChangeAspect="1"/>
            </p:cNvPicPr>
            <p:nvPr/>
          </p:nvPicPr>
          <p:blipFill rotWithShape="1">
            <a:blip r:embed="rId2"/>
            <a:srcRect l="68317" t="3990" r="-240" b="7379"/>
            <a:stretch/>
          </p:blipFill>
          <p:spPr>
            <a:xfrm>
              <a:off x="10490664" y="868363"/>
              <a:ext cx="1664642" cy="2185715"/>
            </a:xfrm>
            <a:prstGeom prst="rect">
              <a:avLst/>
            </a:prstGeom>
          </p:spPr>
        </p:pic>
      </p:grpSp>
    </p:spTree>
    <p:extLst>
      <p:ext uri="{BB962C8B-B14F-4D97-AF65-F5344CB8AC3E}">
        <p14:creationId xmlns:p14="http://schemas.microsoft.com/office/powerpoint/2010/main" val="118806142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52</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21" name="Title 2">
            <a:extLst>
              <a:ext uri="{FF2B5EF4-FFF2-40B4-BE49-F238E27FC236}">
                <a16:creationId xmlns:a16="http://schemas.microsoft.com/office/drawing/2014/main" id="{3CFD9C83-41D5-4B85-B776-F102189D895F}"/>
              </a:ext>
            </a:extLst>
          </p:cNvPr>
          <p:cNvSpPr txBox="1">
            <a:spLocks/>
          </p:cNvSpPr>
          <p:nvPr/>
        </p:nvSpPr>
        <p:spPr>
          <a:xfrm>
            <a:off x="335508" y="179555"/>
            <a:ext cx="11517756" cy="353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smtClean="0">
                <a:ln>
                  <a:noFill/>
                </a:ln>
                <a:solidFill>
                  <a:prstClr val="white"/>
                </a:solidFill>
                <a:effectLst/>
                <a:uLnTx/>
                <a:uFillTx/>
                <a:latin typeface="Lato" panose="020F0502020204030203" pitchFamily="34" charset="0"/>
              </a:rPr>
              <a:t>2.3 Màu</a:t>
            </a:r>
            <a:r>
              <a:rPr kumimoji="0" lang="en-US" sz="2400" b="1" i="0" u="none" strike="noStrike" kern="1200" cap="none" spc="0" normalizeH="0" noProof="0" smtClean="0">
                <a:ln>
                  <a:noFill/>
                </a:ln>
                <a:solidFill>
                  <a:prstClr val="white"/>
                </a:solidFill>
                <a:effectLst/>
                <a:uLnTx/>
                <a:uFillTx/>
                <a:latin typeface="Lato" panose="020F0502020204030203" pitchFamily="34" charset="0"/>
              </a:rPr>
              <a:t> sắc</a:t>
            </a:r>
            <a:endParaRPr kumimoji="0" lang="vi-VN" sz="2400" b="1" i="0" u="none" strike="noStrike" kern="1200" cap="none" spc="0" normalizeH="0" baseline="0" noProof="0">
              <a:ln>
                <a:noFill/>
              </a:ln>
              <a:solidFill>
                <a:prstClr val="white"/>
              </a:solidFill>
              <a:effectLst/>
              <a:uLnTx/>
              <a:uFillTx/>
            </a:endParaRPr>
          </a:p>
        </p:txBody>
      </p:sp>
      <p:sp>
        <p:nvSpPr>
          <p:cNvPr id="28" name="Rectangle 27"/>
          <p:cNvSpPr/>
          <p:nvPr/>
        </p:nvSpPr>
        <p:spPr>
          <a:xfrm>
            <a:off x="831751" y="1611335"/>
            <a:ext cx="4273649" cy="400110"/>
          </a:xfrm>
          <a:prstGeom prst="rect">
            <a:avLst/>
          </a:prstGeom>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Các yếu tố cơ bản của màu sắc</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29" name="Nhóm 114">
            <a:extLst>
              <a:ext uri="{FF2B5EF4-FFF2-40B4-BE49-F238E27FC236}">
                <a16:creationId xmlns:a16="http://schemas.microsoft.com/office/drawing/2014/main" id="{75ADE375-8C85-4AF2-B6BC-323C8B5CE3BF}"/>
              </a:ext>
            </a:extLst>
          </p:cNvPr>
          <p:cNvGrpSpPr/>
          <p:nvPr/>
        </p:nvGrpSpPr>
        <p:grpSpPr>
          <a:xfrm>
            <a:off x="723957" y="1697741"/>
            <a:ext cx="236015" cy="235490"/>
            <a:chOff x="1525382" y="2324223"/>
            <a:chExt cx="800654" cy="840462"/>
          </a:xfrm>
          <a:effectLst>
            <a:outerShdw blurRad="50800" dist="38100" dir="2700000" algn="tl" rotWithShape="0">
              <a:prstClr val="black">
                <a:alpha val="40000"/>
              </a:prstClr>
            </a:outerShdw>
          </a:effectLst>
        </p:grpSpPr>
        <p:sp>
          <p:nvSpPr>
            <p:cNvPr id="30"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sp>
        <p:nvSpPr>
          <p:cNvPr id="17" name="Content Placeholder 2">
            <a:extLst>
              <a:ext uri="{FF2B5EF4-FFF2-40B4-BE49-F238E27FC236}">
                <a16:creationId xmlns:a16="http://schemas.microsoft.com/office/drawing/2014/main" id="{3199E243-5C95-4B42-9304-E96F78367EC5}"/>
              </a:ext>
            </a:extLst>
          </p:cNvPr>
          <p:cNvSpPr txBox="1">
            <a:spLocks/>
          </p:cNvSpPr>
          <p:nvPr/>
        </p:nvSpPr>
        <p:spPr>
          <a:xfrm>
            <a:off x="515224" y="2217520"/>
            <a:ext cx="5485526" cy="2986382"/>
          </a:xfrm>
          <a:prstGeom prst="rect">
            <a:avLst/>
          </a:prstGeom>
        </p:spPr>
        <p:txBody>
          <a:bodyPr rtlCol="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06000" marR="0" lvl="0" indent="-306000" algn="just" defTabSz="457200" rtl="0" eaLnBrk="1" fontAlgn="auto" latinLnBrk="0" hangingPunct="1">
              <a:lnSpc>
                <a:spcPct val="100000"/>
              </a:lnSpc>
              <a:spcBef>
                <a:spcPct val="20000"/>
              </a:spcBef>
              <a:spcAft>
                <a:spcPts val="600"/>
              </a:spcAft>
              <a:buClr>
                <a:prstClr val="black"/>
              </a:buClr>
              <a:buSzPct val="92000"/>
              <a:buFont typeface="Wingdings" panose="05000000000000000000" pitchFamily="2" charset="2"/>
              <a:buChar char="§"/>
              <a:tabLst/>
              <a:defRPr/>
            </a:pPr>
            <a:r>
              <a:rPr kumimoji="0" lang="en-US" sz="18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thuần</a:t>
            </a: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(Hue):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Yếu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tố</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cơ</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bản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Cơ</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sở</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để</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phân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biệt</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giữa</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các</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Ví</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dụ</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Đỏ</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xanh</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cam,….</a:t>
            </a:r>
          </a:p>
          <a:p>
            <a:pPr marL="306000" marR="0" lvl="0" indent="-306000" algn="just" defTabSz="457200" rtl="0" eaLnBrk="1" fontAlgn="auto" latinLnBrk="0" hangingPunct="1">
              <a:lnSpc>
                <a:spcPct val="100000"/>
              </a:lnSpc>
              <a:spcBef>
                <a:spcPct val="20000"/>
              </a:spcBef>
              <a:spcAft>
                <a:spcPts val="600"/>
              </a:spcAft>
              <a:buClr>
                <a:prstClr val="black"/>
              </a:buClr>
              <a:buSzPct val="92000"/>
              <a:buFont typeface="Wingdings" panose="05000000000000000000" pitchFamily="2" charset="2"/>
              <a:buChar char="§"/>
              <a:tabLst/>
              <a:defRPr/>
            </a:pPr>
            <a:r>
              <a:rPr kumimoji="0" lang="en-US" sz="18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Sắc</a:t>
            </a: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độ</a:t>
            </a: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t>
            </a:r>
            <a:r>
              <a:rPr kumimoji="0" lang="en-US" sz="1800" b="0" i="0" u="none" strike="noStrike" kern="1200" cap="none" spc="0" normalizeH="0" baseline="0" noProof="0" smtClean="0">
                <a:ln>
                  <a:noFill/>
                </a:ln>
                <a:solidFill>
                  <a:prstClr val="black"/>
                </a:solidFill>
                <a:effectLst/>
                <a:uLnTx/>
                <a:uFillTx/>
                <a:latin typeface="Segoe UI Semibold" panose="020B0702040204020203" pitchFamily="34" charset="0"/>
                <a:ea typeface="+mn-ea"/>
                <a:cs typeface="Segoe UI Semibold" panose="020B0702040204020203" pitchFamily="34" charset="0"/>
              </a:rPr>
              <a:t>Intensity): </a:t>
            </a:r>
            <a:r>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Tự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thân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có</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sắc</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độ</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khác</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nhau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Phân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biệt</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mạnh</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và</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yếu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cường</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độ</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của</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sắc</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hay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đánh</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giá</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độ</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bão</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hòa</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độ</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tinh</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khiết</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của</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p>
          <a:p>
            <a:pPr marL="306000" marR="0" lvl="0" indent="-306000" algn="just" defTabSz="457200" rtl="0" eaLnBrk="1" fontAlgn="auto" latinLnBrk="0" hangingPunct="1">
              <a:lnSpc>
                <a:spcPct val="100000"/>
              </a:lnSpc>
              <a:spcBef>
                <a:spcPct val="20000"/>
              </a:spcBef>
              <a:spcAft>
                <a:spcPts val="600"/>
              </a:spcAft>
              <a:buClr>
                <a:prstClr val="black"/>
              </a:buClr>
              <a:buSzPct val="92000"/>
              <a:buFont typeface="Wingdings" panose="05000000000000000000" pitchFamily="2" charset="2"/>
              <a:buChar char="§"/>
              <a:tabLst/>
              <a:defRPr/>
            </a:pPr>
            <a:r>
              <a:rPr kumimoji="0" lang="en-US" sz="18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Độ</a:t>
            </a: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sáng</a:t>
            </a: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tối</a:t>
            </a: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của</a:t>
            </a: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Semibold" panose="020B0702040204020203" pitchFamily="34" charset="0"/>
                <a:ea typeface="+mn-ea"/>
                <a:cs typeface="Segoe UI Semibold" panose="020B07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 (Value) :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Độ</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sáng</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của</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sắc</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sự</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chuyển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biến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để</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phân</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biệt</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sáng</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và</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màu</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tối</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Trong</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phạm</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vi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từ</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trắng</a:t>
            </a:r>
            <a:r>
              <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rPr>
              <a:t> sang </a:t>
            </a:r>
            <a:r>
              <a:rPr kumimoji="0" lang="en-US" sz="1800" b="0" i="0" u="none" strike="noStrike" kern="1200" cap="none" spc="0" normalizeH="0" baseline="0" noProof="0" dirty="0" err="1">
                <a:ln>
                  <a:noFill/>
                </a:ln>
                <a:solidFill>
                  <a:prstClr val="black"/>
                </a:solidFill>
                <a:effectLst/>
                <a:uLnTx/>
                <a:uFillTx/>
                <a:latin typeface="Segoe UI" panose="020B0502040204020203" pitchFamily="34" charset="0"/>
                <a:ea typeface="+mn-ea"/>
                <a:cs typeface="Segoe UI" panose="020B0502040204020203" pitchFamily="34" charset="0"/>
              </a:rPr>
              <a:t>đen</a:t>
            </a:r>
            <a:r>
              <a:rPr kumimoji="0" lang="en-US"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endParaRPr kumimoji="0" lang="en-US" sz="1800" b="0" i="0" u="none" strike="noStrike" kern="1200" cap="none" spc="0" normalizeH="0" baseline="0" noProof="0" dirty="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3" name="Picture 2"/>
          <p:cNvPicPr>
            <a:picLocks noChangeAspect="1"/>
          </p:cNvPicPr>
          <p:nvPr/>
        </p:nvPicPr>
        <p:blipFill rotWithShape="1">
          <a:blip r:embed="rId2"/>
          <a:srcRect t="3782" b="9213"/>
          <a:stretch/>
        </p:blipFill>
        <p:spPr>
          <a:xfrm>
            <a:off x="6149423" y="1948877"/>
            <a:ext cx="6042577" cy="4205881"/>
          </a:xfrm>
          <a:prstGeom prst="rect">
            <a:avLst/>
          </a:prstGeom>
        </p:spPr>
      </p:pic>
    </p:spTree>
    <p:extLst>
      <p:ext uri="{BB962C8B-B14F-4D97-AF65-F5344CB8AC3E}">
        <p14:creationId xmlns:p14="http://schemas.microsoft.com/office/powerpoint/2010/main" val="31522649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53</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21" name="Title 2">
            <a:extLst>
              <a:ext uri="{FF2B5EF4-FFF2-40B4-BE49-F238E27FC236}">
                <a16:creationId xmlns:a16="http://schemas.microsoft.com/office/drawing/2014/main" id="{3CFD9C83-41D5-4B85-B776-F102189D895F}"/>
              </a:ext>
            </a:extLst>
          </p:cNvPr>
          <p:cNvSpPr txBox="1">
            <a:spLocks/>
          </p:cNvSpPr>
          <p:nvPr/>
        </p:nvSpPr>
        <p:spPr>
          <a:xfrm>
            <a:off x="335508" y="179555"/>
            <a:ext cx="11517756" cy="353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smtClean="0">
                <a:ln>
                  <a:noFill/>
                </a:ln>
                <a:solidFill>
                  <a:prstClr val="white"/>
                </a:solidFill>
                <a:effectLst/>
                <a:uLnTx/>
                <a:uFillTx/>
                <a:latin typeface="Lato" panose="020F0502020204030203" pitchFamily="34" charset="0"/>
              </a:rPr>
              <a:t>2.3 Màu</a:t>
            </a:r>
            <a:r>
              <a:rPr kumimoji="0" lang="en-US" sz="2400" b="1" i="0" u="none" strike="noStrike" kern="1200" cap="none" spc="0" normalizeH="0" noProof="0" smtClean="0">
                <a:ln>
                  <a:noFill/>
                </a:ln>
                <a:solidFill>
                  <a:prstClr val="white"/>
                </a:solidFill>
                <a:effectLst/>
                <a:uLnTx/>
                <a:uFillTx/>
                <a:latin typeface="Lato" panose="020F0502020204030203" pitchFamily="34" charset="0"/>
              </a:rPr>
              <a:t> sắc</a:t>
            </a:r>
            <a:endParaRPr kumimoji="0" lang="vi-VN" sz="2400" b="1" i="0" u="none" strike="noStrike" kern="1200" cap="none" spc="0" normalizeH="0" baseline="0" noProof="0">
              <a:ln>
                <a:noFill/>
              </a:ln>
              <a:solidFill>
                <a:prstClr val="white"/>
              </a:solidFill>
              <a:effectLst/>
              <a:uLnTx/>
              <a:uFillTx/>
            </a:endParaRPr>
          </a:p>
        </p:txBody>
      </p:sp>
      <p:sp>
        <p:nvSpPr>
          <p:cNvPr id="28" name="Rectangle 27"/>
          <p:cNvSpPr/>
          <p:nvPr/>
        </p:nvSpPr>
        <p:spPr>
          <a:xfrm>
            <a:off x="820690" y="1604936"/>
            <a:ext cx="1949030" cy="410919"/>
          </a:xfrm>
          <a:prstGeom prst="rect">
            <a:avLst/>
          </a:prstGeom>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Phối màu</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29" name="Nhóm 114">
            <a:extLst>
              <a:ext uri="{FF2B5EF4-FFF2-40B4-BE49-F238E27FC236}">
                <a16:creationId xmlns:a16="http://schemas.microsoft.com/office/drawing/2014/main" id="{75ADE375-8C85-4AF2-B6BC-323C8B5CE3BF}"/>
              </a:ext>
            </a:extLst>
          </p:cNvPr>
          <p:cNvGrpSpPr/>
          <p:nvPr/>
        </p:nvGrpSpPr>
        <p:grpSpPr>
          <a:xfrm>
            <a:off x="712895" y="1691343"/>
            <a:ext cx="236015" cy="235490"/>
            <a:chOff x="1525382" y="2324223"/>
            <a:chExt cx="800654" cy="840462"/>
          </a:xfrm>
          <a:effectLst>
            <a:outerShdw blurRad="50800" dist="38100" dir="2700000" algn="tl" rotWithShape="0">
              <a:prstClr val="black">
                <a:alpha val="40000"/>
              </a:prstClr>
            </a:outerShdw>
          </a:effectLst>
        </p:grpSpPr>
        <p:sp>
          <p:nvSpPr>
            <p:cNvPr id="30"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pic>
        <p:nvPicPr>
          <p:cNvPr id="2" name="Picture 1"/>
          <p:cNvPicPr>
            <a:picLocks noChangeAspect="1"/>
          </p:cNvPicPr>
          <p:nvPr/>
        </p:nvPicPr>
        <p:blipFill>
          <a:blip r:embed="rId2"/>
          <a:stretch>
            <a:fillRect/>
          </a:stretch>
        </p:blipFill>
        <p:spPr>
          <a:xfrm>
            <a:off x="3283511" y="1604936"/>
            <a:ext cx="5435414" cy="4094677"/>
          </a:xfrm>
          <a:prstGeom prst="rect">
            <a:avLst/>
          </a:prstGeom>
        </p:spPr>
      </p:pic>
      <p:sp>
        <p:nvSpPr>
          <p:cNvPr id="3" name="Rectangle 2"/>
          <p:cNvSpPr/>
          <p:nvPr/>
        </p:nvSpPr>
        <p:spPr>
          <a:xfrm>
            <a:off x="672016" y="2239069"/>
            <a:ext cx="2611495" cy="2031325"/>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Màu </a:t>
            </a: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tương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phản</a:t>
            </a:r>
            <a:endPar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Màu tương </a:t>
            </a: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đồng</a:t>
            </a:r>
            <a:endPar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Màu </a:t>
            </a:r>
            <a:r>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tương sinh</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Màu đơn sắc</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Màu bổ túc</a:t>
            </a:r>
          </a:p>
          <a:p>
            <a:pPr marL="285750" marR="0" lvl="0" indent="-285750" algn="l"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vi-VN" sz="1800" b="0" i="0" u="none" strike="noStrike" kern="1200" cap="none" spc="0" normalizeH="0" baseline="0" noProof="0" smtClean="0">
                <a:ln>
                  <a:noFill/>
                </a:ln>
                <a:solidFill>
                  <a:prstClr val="black"/>
                </a:solidFill>
                <a:effectLst/>
                <a:uLnTx/>
                <a:uFillTx/>
                <a:latin typeface="Segoe UI" panose="020B0502040204020203" pitchFamily="34" charset="0"/>
                <a:ea typeface="+mn-ea"/>
                <a:cs typeface="Segoe UI" panose="020B0502040204020203" pitchFamily="34" charset="0"/>
              </a:rPr>
              <a:t>Màu trung gian của cặp bổ túc</a:t>
            </a:r>
            <a:endParaRPr kumimoji="0" lang="vi-VN" sz="18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pic>
        <p:nvPicPr>
          <p:cNvPr id="7" name="Picture 6"/>
          <p:cNvPicPr>
            <a:picLocks noChangeAspect="1"/>
          </p:cNvPicPr>
          <p:nvPr/>
        </p:nvPicPr>
        <p:blipFill>
          <a:blip r:embed="rId3"/>
          <a:stretch>
            <a:fillRect/>
          </a:stretch>
        </p:blipFill>
        <p:spPr>
          <a:xfrm>
            <a:off x="9089809" y="1604936"/>
            <a:ext cx="2954814" cy="4432221"/>
          </a:xfrm>
          <a:prstGeom prst="rect">
            <a:avLst/>
          </a:prstGeom>
        </p:spPr>
      </p:pic>
    </p:spTree>
    <p:extLst>
      <p:ext uri="{BB962C8B-B14F-4D97-AF65-F5344CB8AC3E}">
        <p14:creationId xmlns:p14="http://schemas.microsoft.com/office/powerpoint/2010/main" val="111953517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54</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28" name="Rectangle 27"/>
          <p:cNvSpPr/>
          <p:nvPr/>
        </p:nvSpPr>
        <p:spPr>
          <a:xfrm>
            <a:off x="831751" y="1611335"/>
            <a:ext cx="4273649" cy="400110"/>
          </a:xfrm>
          <a:prstGeom prst="rect">
            <a:avLst/>
          </a:prstGeom>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Khái </a:t>
            </a: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niệm Chất liệu</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29" name="Nhóm 114">
            <a:extLst>
              <a:ext uri="{FF2B5EF4-FFF2-40B4-BE49-F238E27FC236}">
                <a16:creationId xmlns:a16="http://schemas.microsoft.com/office/drawing/2014/main" id="{75ADE375-8C85-4AF2-B6BC-323C8B5CE3BF}"/>
              </a:ext>
            </a:extLst>
          </p:cNvPr>
          <p:cNvGrpSpPr/>
          <p:nvPr/>
        </p:nvGrpSpPr>
        <p:grpSpPr>
          <a:xfrm>
            <a:off x="723957" y="1697741"/>
            <a:ext cx="236015" cy="235490"/>
            <a:chOff x="1525382" y="2324223"/>
            <a:chExt cx="800654" cy="840462"/>
          </a:xfrm>
          <a:effectLst>
            <a:outerShdw blurRad="50800" dist="38100" dir="2700000" algn="tl" rotWithShape="0">
              <a:prstClr val="black">
                <a:alpha val="40000"/>
              </a:prstClr>
            </a:outerShdw>
          </a:effectLst>
        </p:grpSpPr>
        <p:sp>
          <p:nvSpPr>
            <p:cNvPr id="30"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cxnSp>
        <p:nvCxnSpPr>
          <p:cNvPr id="16" name="Straight Connector 15">
            <a:extLst>
              <a:ext uri="{FF2B5EF4-FFF2-40B4-BE49-F238E27FC236}">
                <a16:creationId xmlns:a16="http://schemas.microsoft.com/office/drawing/2014/main" id="{B0BCEC68-1D75-4EF5-B57E-F5475BD4F67D}"/>
              </a:ext>
            </a:extLst>
          </p:cNvPr>
          <p:cNvCxnSpPr/>
          <p:nvPr/>
        </p:nvCxnSpPr>
        <p:spPr>
          <a:xfrm>
            <a:off x="852176" y="3281910"/>
            <a:ext cx="5412146"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C1EE8C2-66F8-4321-8189-85F940A3EA2B}"/>
              </a:ext>
            </a:extLst>
          </p:cNvPr>
          <p:cNvCxnSpPr/>
          <p:nvPr/>
        </p:nvCxnSpPr>
        <p:spPr>
          <a:xfrm>
            <a:off x="754002" y="4699458"/>
            <a:ext cx="5510320" cy="0"/>
          </a:xfrm>
          <a:prstGeom prst="line">
            <a:avLst/>
          </a:prstGeom>
          <a:ln>
            <a:solidFill>
              <a:schemeClr val="bg1">
                <a:lumMod val="85000"/>
              </a:schemeClr>
            </a:solidFill>
            <a:prstDash val="lgDash"/>
          </a:ln>
        </p:spPr>
        <p:style>
          <a:lnRef idx="1">
            <a:schemeClr val="accent1"/>
          </a:lnRef>
          <a:fillRef idx="0">
            <a:schemeClr val="accent1"/>
          </a:fillRef>
          <a:effectRef idx="0">
            <a:schemeClr val="accent1"/>
          </a:effectRef>
          <a:fontRef idx="minor">
            <a:schemeClr val="tx1"/>
          </a:fontRef>
        </p:style>
      </p:cxnSp>
      <p:sp>
        <p:nvSpPr>
          <p:cNvPr id="17" name="Hình chữ nhật 164">
            <a:extLst>
              <a:ext uri="{FF2B5EF4-FFF2-40B4-BE49-F238E27FC236}">
                <a16:creationId xmlns:a16="http://schemas.microsoft.com/office/drawing/2014/main" id="{F19E39B5-4C45-4AD5-964D-076B7B420753}"/>
              </a:ext>
            </a:extLst>
          </p:cNvPr>
          <p:cNvSpPr/>
          <p:nvPr/>
        </p:nvSpPr>
        <p:spPr>
          <a:xfrm>
            <a:off x="754002" y="2217520"/>
            <a:ext cx="5851514" cy="923330"/>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Chất liệu là đặc tính của bề mặt sự vật.</a:t>
            </a:r>
            <a:r>
              <a:rPr kumimoji="0" lang="vi-VN"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C</a:t>
            </a:r>
            <a:r>
              <a:rPr kumimoji="0" lang="vi-VN" sz="1800" b="0"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ó </a:t>
            </a:r>
            <a:r>
              <a:rPr kumimoji="0" lang="vi-VN"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kích thước, hình dáng, mật độ, sự sắp xếp cũng như tỷ lệ của các thành phần cơ bản trong vật thể. </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p>
        </p:txBody>
      </p:sp>
      <p:sp>
        <p:nvSpPr>
          <p:cNvPr id="19" name="Hình chữ nhật 171">
            <a:extLst>
              <a:ext uri="{FF2B5EF4-FFF2-40B4-BE49-F238E27FC236}">
                <a16:creationId xmlns:a16="http://schemas.microsoft.com/office/drawing/2014/main" id="{0C8D7C8B-130E-40FC-85FC-E45FB41BCD97}"/>
              </a:ext>
            </a:extLst>
          </p:cNvPr>
          <p:cNvSpPr/>
          <p:nvPr/>
        </p:nvSpPr>
        <p:spPr>
          <a:xfrm>
            <a:off x="754002" y="3346925"/>
            <a:ext cx="5851514" cy="1200329"/>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Chất liệu </a:t>
            </a:r>
            <a:r>
              <a:rPr kumimoji="0" lang="vi-VN"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tạo cảm giác khi ta chạm vào</a:t>
            </a:r>
            <a:r>
              <a:rPr kumimoji="0" lang="en-US" sz="1800" b="1" i="0"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Trong thực tế, </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chất liệu</a:t>
            </a:r>
            <a:r>
              <a:rPr kumimoji="0" lang="vi-VN"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được nhìn thấy rất nhiều ở thế giới tự nhiên, trên bề mặt của các vật thể tự nhiên hay nhân tạo như thân cây, kim loại, gỗ, da,... </a:t>
            </a: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0" name="Hình chữ nhật 172">
            <a:extLst>
              <a:ext uri="{FF2B5EF4-FFF2-40B4-BE49-F238E27FC236}">
                <a16:creationId xmlns:a16="http://schemas.microsoft.com/office/drawing/2014/main" id="{C8A1B97D-BBC1-4F1E-8704-3FFDE03902AC}"/>
              </a:ext>
            </a:extLst>
          </p:cNvPr>
          <p:cNvSpPr/>
          <p:nvPr/>
        </p:nvSpPr>
        <p:spPr>
          <a:xfrm>
            <a:off x="754002" y="4753329"/>
            <a:ext cx="5851514" cy="923330"/>
          </a:xfrm>
          <a:prstGeom prst="rect">
            <a:avLst/>
          </a:prstGeom>
        </p:spPr>
        <p:txBody>
          <a:bodyPr wrap="square">
            <a:spAutoFit/>
          </a:bodyPr>
          <a:lstStyle/>
          <a:p>
            <a:pPr marL="285750" marR="0" lvl="0" indent="-285750" algn="just" defTabSz="4572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Chất liệu </a:t>
            </a:r>
            <a:r>
              <a:rPr kumimoji="0" lang="vi-VN"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cũng có thể </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a:t>
            </a:r>
            <a:r>
              <a:rPr kumimoji="0" lang="vi-VN"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ư</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ởng t</a:t>
            </a:r>
            <a:r>
              <a:rPr kumimoji="0" lang="vi-VN"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ư</a:t>
            </a:r>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ợng </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thông qua </a:t>
            </a:r>
            <a:r>
              <a:rPr kumimoji="0" lang="vi-VN"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hình ảnh, </a:t>
            </a: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nó </a:t>
            </a:r>
            <a:r>
              <a:rPr kumimoji="0" lang="vi-VN"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gợi ý cho mắt đề cập đến ký ức về các bề mặt mà chúng ta đã chạm vào. </a:t>
            </a:r>
            <a:endPar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pic>
        <p:nvPicPr>
          <p:cNvPr id="4" name="Picture 3"/>
          <p:cNvPicPr>
            <a:picLocks noChangeAspect="1"/>
          </p:cNvPicPr>
          <p:nvPr/>
        </p:nvPicPr>
        <p:blipFill>
          <a:blip r:embed="rId2"/>
          <a:stretch>
            <a:fillRect/>
          </a:stretch>
        </p:blipFill>
        <p:spPr>
          <a:xfrm>
            <a:off x="7038386" y="1016193"/>
            <a:ext cx="2078319" cy="3129704"/>
          </a:xfrm>
          <a:prstGeom prst="rect">
            <a:avLst/>
          </a:prstGeom>
        </p:spPr>
      </p:pic>
      <p:grpSp>
        <p:nvGrpSpPr>
          <p:cNvPr id="8" name="Group 7"/>
          <p:cNvGrpSpPr/>
          <p:nvPr/>
        </p:nvGrpSpPr>
        <p:grpSpPr>
          <a:xfrm>
            <a:off x="9212238" y="1005865"/>
            <a:ext cx="2374711" cy="5301595"/>
            <a:chOff x="9212238" y="1005866"/>
            <a:chExt cx="2255355" cy="5035130"/>
          </a:xfrm>
        </p:grpSpPr>
        <p:pic>
          <p:nvPicPr>
            <p:cNvPr id="5" name="Picture 4"/>
            <p:cNvPicPr>
              <a:picLocks noChangeAspect="1"/>
            </p:cNvPicPr>
            <p:nvPr/>
          </p:nvPicPr>
          <p:blipFill>
            <a:blip r:embed="rId3"/>
            <a:stretch>
              <a:fillRect/>
            </a:stretch>
          </p:blipFill>
          <p:spPr>
            <a:xfrm>
              <a:off x="9212239" y="3352425"/>
              <a:ext cx="2255354" cy="2688571"/>
            </a:xfrm>
            <a:prstGeom prst="rect">
              <a:avLst/>
            </a:prstGeom>
          </p:spPr>
        </p:pic>
        <p:pic>
          <p:nvPicPr>
            <p:cNvPr id="7" name="Picture 6"/>
            <p:cNvPicPr>
              <a:picLocks noChangeAspect="1"/>
            </p:cNvPicPr>
            <p:nvPr/>
          </p:nvPicPr>
          <p:blipFill>
            <a:blip r:embed="rId4"/>
            <a:stretch>
              <a:fillRect/>
            </a:stretch>
          </p:blipFill>
          <p:spPr>
            <a:xfrm>
              <a:off x="9212238" y="1005866"/>
              <a:ext cx="2255355" cy="2255355"/>
            </a:xfrm>
            <a:prstGeom prst="rect">
              <a:avLst/>
            </a:prstGeom>
          </p:spPr>
        </p:pic>
      </p:grpSp>
      <p:pic>
        <p:nvPicPr>
          <p:cNvPr id="9" name="Picture 8"/>
          <p:cNvPicPr>
            <a:picLocks noChangeAspect="1"/>
          </p:cNvPicPr>
          <p:nvPr/>
        </p:nvPicPr>
        <p:blipFill rotWithShape="1">
          <a:blip r:embed="rId5"/>
          <a:srcRect t="29604"/>
          <a:stretch/>
        </p:blipFill>
        <p:spPr>
          <a:xfrm>
            <a:off x="7038386" y="4244454"/>
            <a:ext cx="2075489" cy="2063005"/>
          </a:xfrm>
          <a:prstGeom prst="rect">
            <a:avLst/>
          </a:prstGeom>
        </p:spPr>
      </p:pic>
      <p:sp>
        <p:nvSpPr>
          <p:cNvPr id="22" name="Title 2">
            <a:extLst>
              <a:ext uri="{FF2B5EF4-FFF2-40B4-BE49-F238E27FC236}">
                <a16:creationId xmlns:a16="http://schemas.microsoft.com/office/drawing/2014/main" id="{3CFD9C83-41D5-4B85-B776-F102189D895F}"/>
              </a:ext>
            </a:extLst>
          </p:cNvPr>
          <p:cNvSpPr txBox="1">
            <a:spLocks/>
          </p:cNvSpPr>
          <p:nvPr/>
        </p:nvSpPr>
        <p:spPr>
          <a:xfrm>
            <a:off x="335508" y="179555"/>
            <a:ext cx="11517756" cy="353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lgn="ctr">
              <a:defRPr/>
            </a:pPr>
            <a:r>
              <a:rPr kumimoji="0" lang="en-US" sz="2400" b="1" i="0" u="none" strike="noStrike" kern="1200" cap="none" spc="0" normalizeH="0" baseline="0" noProof="0" smtClean="0">
                <a:ln>
                  <a:noFill/>
                </a:ln>
                <a:solidFill>
                  <a:prstClr val="white"/>
                </a:solidFill>
                <a:effectLst/>
                <a:uLnTx/>
                <a:uFillTx/>
                <a:latin typeface="Lato" panose="020F0502020204030203" pitchFamily="34" charset="0"/>
              </a:rPr>
              <a:t>3.4. </a:t>
            </a:r>
            <a:r>
              <a:rPr lang="en-US" sz="2400">
                <a:solidFill>
                  <a:prstClr val="white"/>
                </a:solidFill>
              </a:rPr>
              <a:t>Chất liệu</a:t>
            </a:r>
            <a:endParaRPr kumimoji="0" lang="vi-VN" sz="2400" b="1" i="0" u="none" strike="noStrike" kern="1200" cap="none" spc="0" normalizeH="0" baseline="0" noProof="0">
              <a:ln>
                <a:noFill/>
              </a:ln>
              <a:solidFill>
                <a:prstClr val="white"/>
              </a:solidFill>
              <a:effectLst/>
              <a:uLnTx/>
              <a:uFillTx/>
            </a:endParaRPr>
          </a:p>
        </p:txBody>
      </p:sp>
    </p:spTree>
    <p:extLst>
      <p:ext uri="{BB962C8B-B14F-4D97-AF65-F5344CB8AC3E}">
        <p14:creationId xmlns:p14="http://schemas.microsoft.com/office/powerpoint/2010/main" val="4438591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55</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21" name="Title 2">
            <a:extLst>
              <a:ext uri="{FF2B5EF4-FFF2-40B4-BE49-F238E27FC236}">
                <a16:creationId xmlns:a16="http://schemas.microsoft.com/office/drawing/2014/main" id="{3CFD9C83-41D5-4B85-B776-F102189D895F}"/>
              </a:ext>
            </a:extLst>
          </p:cNvPr>
          <p:cNvSpPr txBox="1">
            <a:spLocks/>
          </p:cNvSpPr>
          <p:nvPr/>
        </p:nvSpPr>
        <p:spPr>
          <a:xfrm>
            <a:off x="335508" y="179555"/>
            <a:ext cx="11517756" cy="3538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b="1" kern="1200">
                <a:solidFill>
                  <a:schemeClr val="bg1"/>
                </a:solidFill>
                <a:latin typeface="Lato" panose="020F0502020204030203" pitchFamily="34" charset="0"/>
                <a:ea typeface="Lato" panose="020F0502020204030203" pitchFamily="34" charset="0"/>
                <a:cs typeface="Lato" panose="020F0502020204030203" pitchFamily="34" charset="0"/>
              </a:defRPr>
            </a:lvl1pPr>
          </a:lstStyle>
          <a:p>
            <a:pPr lvl="0" algn="ctr">
              <a:defRPr/>
            </a:pPr>
            <a:r>
              <a:rPr kumimoji="0" lang="en-US" sz="2400" b="1" i="0" u="none" strike="noStrike" kern="1200" cap="none" spc="0" normalizeH="0" baseline="0" noProof="0" smtClean="0">
                <a:ln>
                  <a:noFill/>
                </a:ln>
                <a:solidFill>
                  <a:prstClr val="white"/>
                </a:solidFill>
                <a:effectLst/>
                <a:uLnTx/>
                <a:uFillTx/>
                <a:latin typeface="Lato" panose="020F0502020204030203" pitchFamily="34" charset="0"/>
              </a:rPr>
              <a:t>3.4. </a:t>
            </a:r>
            <a:r>
              <a:rPr lang="en-US" sz="2400">
                <a:solidFill>
                  <a:prstClr val="white"/>
                </a:solidFill>
              </a:rPr>
              <a:t>Chất liệu</a:t>
            </a:r>
            <a:endParaRPr kumimoji="0" lang="vi-VN" sz="2400" b="1" i="0" u="none" strike="noStrike" kern="1200" cap="none" spc="0" normalizeH="0" baseline="0" noProof="0">
              <a:ln>
                <a:noFill/>
              </a:ln>
              <a:solidFill>
                <a:prstClr val="white"/>
              </a:solidFill>
              <a:effectLst/>
              <a:uLnTx/>
              <a:uFillTx/>
            </a:endParaRPr>
          </a:p>
        </p:txBody>
      </p:sp>
      <p:sp>
        <p:nvSpPr>
          <p:cNvPr id="28" name="Rectangle 27"/>
          <p:cNvSpPr/>
          <p:nvPr/>
        </p:nvSpPr>
        <p:spPr>
          <a:xfrm>
            <a:off x="1452773" y="1456885"/>
            <a:ext cx="3777297" cy="400110"/>
          </a:xfrm>
          <a:prstGeom prst="rect">
            <a:avLst/>
          </a:prstGeom>
          <a:ln>
            <a:solidFill>
              <a:schemeClr val="tx1">
                <a:lumMod val="65000"/>
                <a:lumOff val="35000"/>
              </a:schemeClr>
            </a:solidFill>
          </a:ln>
        </p:spPr>
        <p:txBody>
          <a:bodyPr wrap="square">
            <a:spAutoFit/>
          </a:bodyPr>
          <a:lstStyle/>
          <a:p>
            <a:pPr marL="0" marR="0" lvl="2" indent="0" algn="ctr"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smtClean="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rPr>
              <a:t>Phân loại Chất liệu</a:t>
            </a:r>
            <a:endParaRPr kumimoji="0" lang="en-US" sz="2000" b="1" i="0" u="none" strike="noStrike" kern="1200" cap="none" spc="0" normalizeH="0" baseline="0" noProof="0">
              <a:ln>
                <a:noFill/>
              </a:ln>
              <a:solidFill>
                <a:prstClr val="black"/>
              </a:solidFill>
              <a:effectLst/>
              <a:uLnTx/>
              <a:uFillTx/>
              <a:latin typeface="Segoe UI Semibold" panose="020B0702040204020203" pitchFamily="34" charset="0"/>
              <a:ea typeface="SimSun" panose="02010600030101010101" pitchFamily="2" charset="-122"/>
              <a:cs typeface="Segoe UI Semibold" panose="020B0702040204020203" pitchFamily="34" charset="0"/>
            </a:endParaRPr>
          </a:p>
        </p:txBody>
      </p:sp>
      <p:grpSp>
        <p:nvGrpSpPr>
          <p:cNvPr id="29" name="Nhóm 114">
            <a:extLst>
              <a:ext uri="{FF2B5EF4-FFF2-40B4-BE49-F238E27FC236}">
                <a16:creationId xmlns:a16="http://schemas.microsoft.com/office/drawing/2014/main" id="{75ADE375-8C85-4AF2-B6BC-323C8B5CE3BF}"/>
              </a:ext>
            </a:extLst>
          </p:cNvPr>
          <p:cNvGrpSpPr/>
          <p:nvPr/>
        </p:nvGrpSpPr>
        <p:grpSpPr>
          <a:xfrm>
            <a:off x="1344979" y="1543291"/>
            <a:ext cx="236015" cy="235490"/>
            <a:chOff x="1525382" y="2324223"/>
            <a:chExt cx="800654" cy="840462"/>
          </a:xfrm>
          <a:effectLst>
            <a:outerShdw blurRad="50800" dist="38100" dir="2700000" algn="tl" rotWithShape="0">
              <a:prstClr val="black">
                <a:alpha val="40000"/>
              </a:prstClr>
            </a:outerShdw>
          </a:effectLst>
        </p:grpSpPr>
        <p:sp>
          <p:nvSpPr>
            <p:cNvPr id="30" name="Rectangle: Rounded Corners 2">
              <a:extLst>
                <a:ext uri="{FF2B5EF4-FFF2-40B4-BE49-F238E27FC236}">
                  <a16:creationId xmlns:a16="http://schemas.microsoft.com/office/drawing/2014/main" id="{5C6967BC-8E55-410D-AE41-BEE1313E9EC2}"/>
                </a:ext>
              </a:extLst>
            </p:cNvPr>
            <p:cNvSpPr/>
            <p:nvPr/>
          </p:nvSpPr>
          <p:spPr>
            <a:xfrm rot="18900000">
              <a:off x="1525382" y="2324223"/>
              <a:ext cx="731368" cy="731368"/>
            </a:xfrm>
            <a:prstGeom prst="roundRect">
              <a:avLst/>
            </a:prstGeom>
            <a:gradFill>
              <a:gsLst>
                <a:gs pos="0">
                  <a:srgbClr val="003366"/>
                </a:gs>
                <a:gs pos="100000">
                  <a:schemeClr val="tx1">
                    <a:lumMod val="95000"/>
                    <a:lumOff val="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sp>
          <p:nvSpPr>
            <p:cNvPr id="31" name="Rectangle: Rounded Corners 6">
              <a:extLst>
                <a:ext uri="{FF2B5EF4-FFF2-40B4-BE49-F238E27FC236}">
                  <a16:creationId xmlns:a16="http://schemas.microsoft.com/office/drawing/2014/main" id="{E8CD0512-495D-4BAA-A3F0-9670755D9B18}"/>
                </a:ext>
              </a:extLst>
            </p:cNvPr>
            <p:cNvSpPr/>
            <p:nvPr/>
          </p:nvSpPr>
          <p:spPr>
            <a:xfrm rot="20700000">
              <a:off x="1594668" y="2433317"/>
              <a:ext cx="731368" cy="731368"/>
            </a:xfrm>
            <a:prstGeom prst="roundRect">
              <a:avLst/>
            </a:prstGeom>
            <a:noFill/>
            <a:ln w="19050">
              <a:solidFill>
                <a:srgbClr val="C120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endParaRPr>
            </a:p>
          </p:txBody>
        </p:sp>
      </p:grpSp>
      <p:grpSp>
        <p:nvGrpSpPr>
          <p:cNvPr id="2" name="Group 1"/>
          <p:cNvGrpSpPr/>
          <p:nvPr/>
        </p:nvGrpSpPr>
        <p:grpSpPr>
          <a:xfrm>
            <a:off x="606878" y="2162458"/>
            <a:ext cx="11259820" cy="4277338"/>
            <a:chOff x="111281" y="2056568"/>
            <a:chExt cx="11947369" cy="4538523"/>
          </a:xfrm>
        </p:grpSpPr>
        <p:sp>
          <p:nvSpPr>
            <p:cNvPr id="50" name="Rectangle 48">
              <a:extLst>
                <a:ext uri="{FF2B5EF4-FFF2-40B4-BE49-F238E27FC236}">
                  <a16:creationId xmlns:a16="http://schemas.microsoft.com/office/drawing/2014/main" id="{2BF05BD6-41A9-464C-B856-59BF1A85A8BB}"/>
                </a:ext>
              </a:extLst>
            </p:cNvPr>
            <p:cNvSpPr/>
            <p:nvPr/>
          </p:nvSpPr>
          <p:spPr>
            <a:xfrm>
              <a:off x="111281" y="3101451"/>
              <a:ext cx="11947369" cy="3493640"/>
            </a:xfrm>
            <a:prstGeom prst="rect">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 name="Picture 37">
              <a:extLst>
                <a:ext uri="{FF2B5EF4-FFF2-40B4-BE49-F238E27FC236}">
                  <a16:creationId xmlns:a16="http://schemas.microsoft.com/office/drawing/2014/main" id="{AB0510B3-01D8-4502-A60F-616950C7D82E}"/>
                </a:ext>
              </a:extLst>
            </p:cNvPr>
            <p:cNvPicPr>
              <a:picLocks noChangeAspect="1"/>
            </p:cNvPicPr>
            <p:nvPr/>
          </p:nvPicPr>
          <p:blipFill rotWithShape="1">
            <a:blip r:embed="rId2">
              <a:extLst>
                <a:ext uri="{28A0092B-C50C-407E-A947-70E740481C1C}">
                  <a14:useLocalDpi xmlns:a14="http://schemas.microsoft.com/office/drawing/2010/main" val="0"/>
                </a:ext>
              </a:extLst>
            </a:blip>
            <a:srcRect l="14940" t="22965" r="19366" b="11343"/>
            <a:stretch/>
          </p:blipFill>
          <p:spPr>
            <a:xfrm>
              <a:off x="1008828" y="2120686"/>
              <a:ext cx="2802766" cy="3368594"/>
            </a:xfrm>
            <a:prstGeom prst="rect">
              <a:avLst/>
            </a:prstGeom>
          </p:spPr>
        </p:pic>
        <p:sp>
          <p:nvSpPr>
            <p:cNvPr id="52" name="Rectangle 40">
              <a:extLst>
                <a:ext uri="{FF2B5EF4-FFF2-40B4-BE49-F238E27FC236}">
                  <a16:creationId xmlns:a16="http://schemas.microsoft.com/office/drawing/2014/main" id="{63E2C207-AD85-48C2-B644-410BD9C32E0D}"/>
                </a:ext>
              </a:extLst>
            </p:cNvPr>
            <p:cNvSpPr/>
            <p:nvPr/>
          </p:nvSpPr>
          <p:spPr>
            <a:xfrm flipH="1">
              <a:off x="1008828" y="4188681"/>
              <a:ext cx="2802767" cy="1297202"/>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3" name="Picture 35">
              <a:extLst>
                <a:ext uri="{FF2B5EF4-FFF2-40B4-BE49-F238E27FC236}">
                  <a16:creationId xmlns:a16="http://schemas.microsoft.com/office/drawing/2014/main" id="{D54FA8DF-32A8-40E2-8E1F-94E7EC796E96}"/>
                </a:ext>
              </a:extLst>
            </p:cNvPr>
            <p:cNvPicPr>
              <a:picLocks noChangeAspect="1"/>
            </p:cNvPicPr>
            <p:nvPr/>
          </p:nvPicPr>
          <p:blipFill rotWithShape="1">
            <a:blip r:embed="rId3">
              <a:extLst>
                <a:ext uri="{28A0092B-C50C-407E-A947-70E740481C1C}">
                  <a14:useLocalDpi xmlns:a14="http://schemas.microsoft.com/office/drawing/2010/main" val="0"/>
                </a:ext>
              </a:extLst>
            </a:blip>
            <a:srcRect l="32835" t="2" r="1" b="-831"/>
            <a:stretch/>
          </p:blipFill>
          <p:spPr>
            <a:xfrm rot="5400000">
              <a:off x="4758626" y="2314718"/>
              <a:ext cx="3319066" cy="2802766"/>
            </a:xfrm>
            <a:custGeom>
              <a:avLst/>
              <a:gdLst>
                <a:gd name="connsiteX0" fmla="*/ 0 w 3390900"/>
                <a:gd name="connsiteY0" fmla="*/ 0 h 4015540"/>
                <a:gd name="connsiteX1" fmla="*/ 3390900 w 3390900"/>
                <a:gd name="connsiteY1" fmla="*/ 0 h 4015540"/>
                <a:gd name="connsiteX2" fmla="*/ 3390900 w 3390900"/>
                <a:gd name="connsiteY2" fmla="*/ 4015540 h 4015540"/>
                <a:gd name="connsiteX3" fmla="*/ 0 w 3390900"/>
                <a:gd name="connsiteY3" fmla="*/ 4015540 h 4015540"/>
              </a:gdLst>
              <a:ahLst/>
              <a:cxnLst>
                <a:cxn ang="0">
                  <a:pos x="connsiteX0" y="connsiteY0"/>
                </a:cxn>
                <a:cxn ang="0">
                  <a:pos x="connsiteX1" y="connsiteY1"/>
                </a:cxn>
                <a:cxn ang="0">
                  <a:pos x="connsiteX2" y="connsiteY2"/>
                </a:cxn>
                <a:cxn ang="0">
                  <a:pos x="connsiteX3" y="connsiteY3"/>
                </a:cxn>
              </a:cxnLst>
              <a:rect l="l" t="t" r="r" b="b"/>
              <a:pathLst>
                <a:path w="3390900" h="4015540">
                  <a:moveTo>
                    <a:pt x="0" y="0"/>
                  </a:moveTo>
                  <a:lnTo>
                    <a:pt x="3390900" y="0"/>
                  </a:lnTo>
                  <a:lnTo>
                    <a:pt x="3390900" y="4015540"/>
                  </a:lnTo>
                  <a:lnTo>
                    <a:pt x="0" y="4015540"/>
                  </a:lnTo>
                  <a:close/>
                </a:path>
              </a:pathLst>
            </a:custGeom>
          </p:spPr>
        </p:pic>
        <p:sp>
          <p:nvSpPr>
            <p:cNvPr id="54" name="Rectangle 39">
              <a:extLst>
                <a:ext uri="{FF2B5EF4-FFF2-40B4-BE49-F238E27FC236}">
                  <a16:creationId xmlns:a16="http://schemas.microsoft.com/office/drawing/2014/main" id="{F4B1118B-1217-4ED6-ADF9-D1DF3565DF03}"/>
                </a:ext>
              </a:extLst>
            </p:cNvPr>
            <p:cNvSpPr/>
            <p:nvPr/>
          </p:nvSpPr>
          <p:spPr>
            <a:xfrm flipH="1">
              <a:off x="5016775" y="4188764"/>
              <a:ext cx="2802767" cy="1297202"/>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5" name="Nhóm 97">
              <a:extLst>
                <a:ext uri="{FF2B5EF4-FFF2-40B4-BE49-F238E27FC236}">
                  <a16:creationId xmlns:a16="http://schemas.microsoft.com/office/drawing/2014/main" id="{312C6D15-3D62-44F9-822A-92EAF7D24403}"/>
                </a:ext>
              </a:extLst>
            </p:cNvPr>
            <p:cNvGrpSpPr/>
            <p:nvPr/>
          </p:nvGrpSpPr>
          <p:grpSpPr>
            <a:xfrm>
              <a:off x="2250928" y="4432987"/>
              <a:ext cx="303037" cy="380951"/>
              <a:chOff x="4412681" y="4120399"/>
              <a:chExt cx="310669" cy="390546"/>
            </a:xfrm>
          </p:grpSpPr>
          <p:sp>
            <p:nvSpPr>
              <p:cNvPr id="56" name="Oval 43">
                <a:extLst>
                  <a:ext uri="{FF2B5EF4-FFF2-40B4-BE49-F238E27FC236}">
                    <a16:creationId xmlns:a16="http://schemas.microsoft.com/office/drawing/2014/main" id="{40BBF2E5-CB1E-4B90-8DA8-5CF8C8216EDC}"/>
                  </a:ext>
                </a:extLst>
              </p:cNvPr>
              <p:cNvSpPr/>
              <p:nvPr/>
            </p:nvSpPr>
            <p:spPr>
              <a:xfrm>
                <a:off x="4412681" y="4120399"/>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7" name="Oval 45">
                <a:extLst>
                  <a:ext uri="{FF2B5EF4-FFF2-40B4-BE49-F238E27FC236}">
                    <a16:creationId xmlns:a16="http://schemas.microsoft.com/office/drawing/2014/main" id="{F56DFC35-4B95-45D0-A350-8AEA40391E38}"/>
                  </a:ext>
                </a:extLst>
              </p:cNvPr>
              <p:cNvSpPr/>
              <p:nvPr/>
            </p:nvSpPr>
            <p:spPr>
              <a:xfrm>
                <a:off x="4412681" y="4200276"/>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8" name="Nhóm 98">
              <a:extLst>
                <a:ext uri="{FF2B5EF4-FFF2-40B4-BE49-F238E27FC236}">
                  <a16:creationId xmlns:a16="http://schemas.microsoft.com/office/drawing/2014/main" id="{90CBB481-C13D-49A2-B0E9-6DEFFCFE618E}"/>
                </a:ext>
              </a:extLst>
            </p:cNvPr>
            <p:cNvGrpSpPr/>
            <p:nvPr/>
          </p:nvGrpSpPr>
          <p:grpSpPr>
            <a:xfrm>
              <a:off x="6266642" y="4436238"/>
              <a:ext cx="303037" cy="380950"/>
              <a:chOff x="7920287" y="4119312"/>
              <a:chExt cx="310669" cy="390545"/>
            </a:xfrm>
          </p:grpSpPr>
          <p:sp>
            <p:nvSpPr>
              <p:cNvPr id="59" name="Oval 44">
                <a:extLst>
                  <a:ext uri="{FF2B5EF4-FFF2-40B4-BE49-F238E27FC236}">
                    <a16:creationId xmlns:a16="http://schemas.microsoft.com/office/drawing/2014/main" id="{4183D046-7A7C-486A-B263-DFA05990E26C}"/>
                  </a:ext>
                </a:extLst>
              </p:cNvPr>
              <p:cNvSpPr/>
              <p:nvPr/>
            </p:nvSpPr>
            <p:spPr>
              <a:xfrm>
                <a:off x="7920287" y="4119312"/>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0" name="Oval 46">
                <a:extLst>
                  <a:ext uri="{FF2B5EF4-FFF2-40B4-BE49-F238E27FC236}">
                    <a16:creationId xmlns:a16="http://schemas.microsoft.com/office/drawing/2014/main" id="{32D371CE-C706-4556-AB47-3BF425DDA1BB}"/>
                  </a:ext>
                </a:extLst>
              </p:cNvPr>
              <p:cNvSpPr/>
              <p:nvPr/>
            </p:nvSpPr>
            <p:spPr>
              <a:xfrm>
                <a:off x="7920287" y="4199188"/>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1" name="Hộp Văn bản 94">
              <a:extLst>
                <a:ext uri="{FF2B5EF4-FFF2-40B4-BE49-F238E27FC236}">
                  <a16:creationId xmlns:a16="http://schemas.microsoft.com/office/drawing/2014/main" id="{A7D7A5EC-3FB8-4BEB-87BD-061BA572F7B8}"/>
                </a:ext>
              </a:extLst>
            </p:cNvPr>
            <p:cNvSpPr txBox="1"/>
            <p:nvPr/>
          </p:nvSpPr>
          <p:spPr>
            <a:xfrm>
              <a:off x="1672389" y="4922717"/>
              <a:ext cx="1563563" cy="3977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Kết cấu vật lý</a:t>
              </a:r>
            </a:p>
          </p:txBody>
        </p:sp>
        <p:sp>
          <p:nvSpPr>
            <p:cNvPr id="62" name="Hộp Văn bản 99">
              <a:extLst>
                <a:ext uri="{FF2B5EF4-FFF2-40B4-BE49-F238E27FC236}">
                  <a16:creationId xmlns:a16="http://schemas.microsoft.com/office/drawing/2014/main" id="{A81DBA2D-45E5-4085-96FE-B1BA87D8ACB0}"/>
                </a:ext>
              </a:extLst>
            </p:cNvPr>
            <p:cNvSpPr txBox="1"/>
            <p:nvPr/>
          </p:nvSpPr>
          <p:spPr>
            <a:xfrm>
              <a:off x="5427477" y="4930514"/>
              <a:ext cx="2019248" cy="3977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Kết cấu trực quan</a:t>
              </a:r>
            </a:p>
          </p:txBody>
        </p:sp>
        <p:pic>
          <p:nvPicPr>
            <p:cNvPr id="63" name="Picture 35">
              <a:extLst>
                <a:ext uri="{FF2B5EF4-FFF2-40B4-BE49-F238E27FC236}">
                  <a16:creationId xmlns:a16="http://schemas.microsoft.com/office/drawing/2014/main" id="{2077E193-26F3-4EFB-B42C-44C7570886EB}"/>
                </a:ext>
              </a:extLst>
            </p:cNvPr>
            <p:cNvPicPr>
              <a:picLocks noChangeAspect="1"/>
            </p:cNvPicPr>
            <p:nvPr/>
          </p:nvPicPr>
          <p:blipFill rotWithShape="1">
            <a:blip r:embed="rId4">
              <a:extLst>
                <a:ext uri="{28A0092B-C50C-407E-A947-70E740481C1C}">
                  <a14:useLocalDpi xmlns:a14="http://schemas.microsoft.com/office/drawing/2010/main" val="0"/>
                </a:ext>
              </a:extLst>
            </a:blip>
            <a:srcRect l="10484" t="5092" r="16294" b="1913"/>
            <a:stretch/>
          </p:blipFill>
          <p:spPr>
            <a:xfrm rot="16200000" flipV="1">
              <a:off x="8487835" y="2316779"/>
              <a:ext cx="3319324" cy="2802767"/>
            </a:xfrm>
            <a:custGeom>
              <a:avLst/>
              <a:gdLst>
                <a:gd name="connsiteX0" fmla="*/ 0 w 3390900"/>
                <a:gd name="connsiteY0" fmla="*/ 0 h 4015540"/>
                <a:gd name="connsiteX1" fmla="*/ 3390900 w 3390900"/>
                <a:gd name="connsiteY1" fmla="*/ 0 h 4015540"/>
                <a:gd name="connsiteX2" fmla="*/ 3390900 w 3390900"/>
                <a:gd name="connsiteY2" fmla="*/ 4015540 h 4015540"/>
                <a:gd name="connsiteX3" fmla="*/ 0 w 3390900"/>
                <a:gd name="connsiteY3" fmla="*/ 4015540 h 4015540"/>
              </a:gdLst>
              <a:ahLst/>
              <a:cxnLst>
                <a:cxn ang="0">
                  <a:pos x="connsiteX0" y="connsiteY0"/>
                </a:cxn>
                <a:cxn ang="0">
                  <a:pos x="connsiteX1" y="connsiteY1"/>
                </a:cxn>
                <a:cxn ang="0">
                  <a:pos x="connsiteX2" y="connsiteY2"/>
                </a:cxn>
                <a:cxn ang="0">
                  <a:pos x="connsiteX3" y="connsiteY3"/>
                </a:cxn>
              </a:cxnLst>
              <a:rect l="l" t="t" r="r" b="b"/>
              <a:pathLst>
                <a:path w="3390900" h="4015540">
                  <a:moveTo>
                    <a:pt x="0" y="0"/>
                  </a:moveTo>
                  <a:lnTo>
                    <a:pt x="3390900" y="0"/>
                  </a:lnTo>
                  <a:lnTo>
                    <a:pt x="3390900" y="4015540"/>
                  </a:lnTo>
                  <a:lnTo>
                    <a:pt x="0" y="4015540"/>
                  </a:lnTo>
                  <a:close/>
                </a:path>
              </a:pathLst>
            </a:custGeom>
          </p:spPr>
        </p:pic>
        <p:sp>
          <p:nvSpPr>
            <p:cNvPr id="64" name="Rectangle 39">
              <a:extLst>
                <a:ext uri="{FF2B5EF4-FFF2-40B4-BE49-F238E27FC236}">
                  <a16:creationId xmlns:a16="http://schemas.microsoft.com/office/drawing/2014/main" id="{42E51860-23AE-42B7-8CEC-C49C0FCDE8D1}"/>
                </a:ext>
              </a:extLst>
            </p:cNvPr>
            <p:cNvSpPr/>
            <p:nvPr/>
          </p:nvSpPr>
          <p:spPr>
            <a:xfrm flipH="1">
              <a:off x="8746112" y="4190955"/>
              <a:ext cx="2802767" cy="1297202"/>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65" name="Nhóm 131">
              <a:extLst>
                <a:ext uri="{FF2B5EF4-FFF2-40B4-BE49-F238E27FC236}">
                  <a16:creationId xmlns:a16="http://schemas.microsoft.com/office/drawing/2014/main" id="{22DED226-F6D2-48F7-BC35-03E2CD32F9EF}"/>
                </a:ext>
              </a:extLst>
            </p:cNvPr>
            <p:cNvGrpSpPr/>
            <p:nvPr/>
          </p:nvGrpSpPr>
          <p:grpSpPr>
            <a:xfrm>
              <a:off x="9995977" y="4438430"/>
              <a:ext cx="303037" cy="380950"/>
              <a:chOff x="7920287" y="4119312"/>
              <a:chExt cx="310669" cy="390545"/>
            </a:xfrm>
          </p:grpSpPr>
          <p:sp>
            <p:nvSpPr>
              <p:cNvPr id="66" name="Oval 44">
                <a:extLst>
                  <a:ext uri="{FF2B5EF4-FFF2-40B4-BE49-F238E27FC236}">
                    <a16:creationId xmlns:a16="http://schemas.microsoft.com/office/drawing/2014/main" id="{5B473959-629D-469A-AA19-E919224117F9}"/>
                  </a:ext>
                </a:extLst>
              </p:cNvPr>
              <p:cNvSpPr/>
              <p:nvPr/>
            </p:nvSpPr>
            <p:spPr>
              <a:xfrm>
                <a:off x="7920287" y="4119312"/>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7" name="Oval 46">
                <a:extLst>
                  <a:ext uri="{FF2B5EF4-FFF2-40B4-BE49-F238E27FC236}">
                    <a16:creationId xmlns:a16="http://schemas.microsoft.com/office/drawing/2014/main" id="{3CBD785E-CBF6-4890-B36C-50318191B066}"/>
                  </a:ext>
                </a:extLst>
              </p:cNvPr>
              <p:cNvSpPr/>
              <p:nvPr/>
            </p:nvSpPr>
            <p:spPr>
              <a:xfrm>
                <a:off x="7920287" y="4199188"/>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68" name="Hộp Văn bản 134">
              <a:extLst>
                <a:ext uri="{FF2B5EF4-FFF2-40B4-BE49-F238E27FC236}">
                  <a16:creationId xmlns:a16="http://schemas.microsoft.com/office/drawing/2014/main" id="{FAE7F8D8-8CA1-4109-B1BA-B613B4313FBA}"/>
                </a:ext>
              </a:extLst>
            </p:cNvPr>
            <p:cNvSpPr txBox="1"/>
            <p:nvPr/>
          </p:nvSpPr>
          <p:spPr>
            <a:xfrm>
              <a:off x="9208946" y="4919524"/>
              <a:ext cx="1837650" cy="397744"/>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Kết cấu trang trí</a:t>
              </a:r>
            </a:p>
          </p:txBody>
        </p:sp>
        <p:sp>
          <p:nvSpPr>
            <p:cNvPr id="69" name="Hình chữ nhật 1">
              <a:extLst>
                <a:ext uri="{FF2B5EF4-FFF2-40B4-BE49-F238E27FC236}">
                  <a16:creationId xmlns:a16="http://schemas.microsoft.com/office/drawing/2014/main" id="{6231BC82-6A80-45D1-BC53-A44C8FB20AE6}"/>
                </a:ext>
              </a:extLst>
            </p:cNvPr>
            <p:cNvSpPr/>
            <p:nvPr/>
          </p:nvSpPr>
          <p:spPr>
            <a:xfrm>
              <a:off x="495946" y="5430411"/>
              <a:ext cx="3760388" cy="1142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Hay là kết cấu thực tế – kết cấu xúc giác</a:t>
              </a:r>
              <a:r>
                <a:rPr kumimoji="0" lang="en-US"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 C</a:t>
              </a: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ó thể </a:t>
              </a:r>
              <a:r>
                <a:rPr kumimoji="0" lang="en-US"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c</a:t>
              </a: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ảm nhận bằng cách chạm vào bề mặt</a:t>
              </a:r>
              <a:r>
                <a:rPr kumimoji="0" lang="en-US"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 Yếu tố của thiết kế ba chiều thể hiện bởi các đặc tính vật lý.</a:t>
              </a:r>
              <a:endPar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0" name="Hình chữ nhật 114">
              <a:extLst>
                <a:ext uri="{FF2B5EF4-FFF2-40B4-BE49-F238E27FC236}">
                  <a16:creationId xmlns:a16="http://schemas.microsoft.com/office/drawing/2014/main" id="{6AAF57B7-36E8-4D82-9B32-F8C95657EEED}"/>
                </a:ext>
              </a:extLst>
            </p:cNvPr>
            <p:cNvSpPr/>
            <p:nvPr/>
          </p:nvSpPr>
          <p:spPr>
            <a:xfrm>
              <a:off x="4505309" y="5430411"/>
              <a:ext cx="3825699" cy="1142996"/>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Hay là kết cấu ngụ ý - K</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ết cấu mô </a:t>
              </a: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phỏng</a:t>
              </a:r>
              <a:r>
                <a:rPr kumimoji="0" lang="en-US"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 C</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ó thể nhận biết bằng mắt nhìn thông thường</a:t>
              </a:r>
              <a:r>
                <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en-US"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Yếu tố của thiết kế hai chiều thể hiện bởi các đặc tính hình ảnh.</a:t>
              </a:r>
              <a:endPar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71" name="Hình chữ nhật 138">
              <a:extLst>
                <a:ext uri="{FF2B5EF4-FFF2-40B4-BE49-F238E27FC236}">
                  <a16:creationId xmlns:a16="http://schemas.microsoft.com/office/drawing/2014/main" id="{D1F98669-526F-4344-B314-7723AB6DAD3E}"/>
                </a:ext>
              </a:extLst>
            </p:cNvPr>
            <p:cNvSpPr/>
            <p:nvPr/>
          </p:nvSpPr>
          <p:spPr>
            <a:xfrm>
              <a:off x="8475317" y="5430411"/>
              <a:ext cx="3344358" cy="881739"/>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Trang trí một bề mặt. Đ</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ư</a:t>
              </a:r>
              <a:r>
                <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ợc thêm vào để tô điểm cho bề mặt th</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ư</a:t>
              </a:r>
              <a:r>
                <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ờng.</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grpSp>
    </p:spTree>
    <p:extLst>
      <p:ext uri="{BB962C8B-B14F-4D97-AF65-F5344CB8AC3E}">
        <p14:creationId xmlns:p14="http://schemas.microsoft.com/office/powerpoint/2010/main" val="12534786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56</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43" name="Title 1"/>
          <p:cNvSpPr>
            <a:spLocks noGrp="1"/>
          </p:cNvSpPr>
          <p:nvPr>
            <p:ph type="title"/>
          </p:nvPr>
        </p:nvSpPr>
        <p:spPr>
          <a:xfrm>
            <a:off x="2130667" y="-144967"/>
            <a:ext cx="7122515" cy="1013800"/>
          </a:xfrm>
        </p:spPr>
        <p:txBody>
          <a:bodyPr>
            <a:normAutofit/>
          </a:bodyPr>
          <a:lstStyle/>
          <a:p>
            <a:r>
              <a:rPr lang="vi-VN" sz="2350" smtClean="0">
                <a:latin typeface="Arial" panose="020B0604020202020204" pitchFamily="34" charset="0"/>
                <a:ea typeface="SimSun" panose="02010600030101010101" pitchFamily="2" charset="-122"/>
                <a:cs typeface="Arial" panose="020B0604020202020204" pitchFamily="34" charset="0"/>
              </a:rPr>
              <a:t>Chương 4: các nguyên tắc trong bố cục thiết kế</a:t>
            </a:r>
            <a:endParaRPr lang="en-US" sz="2350" dirty="0"/>
          </a:p>
        </p:txBody>
      </p:sp>
      <p:sp>
        <p:nvSpPr>
          <p:cNvPr id="30" name="Rectangle 39">
            <a:extLst>
              <a:ext uri="{FF2B5EF4-FFF2-40B4-BE49-F238E27FC236}">
                <a16:creationId xmlns:a16="http://schemas.microsoft.com/office/drawing/2014/main" id="{D9E3EB2A-827B-4475-94C6-B48C1FC86025}"/>
              </a:ext>
            </a:extLst>
          </p:cNvPr>
          <p:cNvSpPr/>
          <p:nvPr/>
        </p:nvSpPr>
        <p:spPr>
          <a:xfrm>
            <a:off x="3441721" y="1081480"/>
            <a:ext cx="477224" cy="297294"/>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rPr>
              <a:t>01</a:t>
            </a:r>
            <a:endParaRPr kumimoji="0" lang="en-ID"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endParaRPr>
          </a:p>
        </p:txBody>
      </p:sp>
      <p:sp>
        <p:nvSpPr>
          <p:cNvPr id="36" name="Rectangle 40">
            <a:extLst>
              <a:ext uri="{FF2B5EF4-FFF2-40B4-BE49-F238E27FC236}">
                <a16:creationId xmlns:a16="http://schemas.microsoft.com/office/drawing/2014/main" id="{8F2E55B5-6354-4600-A48A-3A60DEBC66EE}"/>
              </a:ext>
            </a:extLst>
          </p:cNvPr>
          <p:cNvSpPr/>
          <p:nvPr/>
        </p:nvSpPr>
        <p:spPr>
          <a:xfrm>
            <a:off x="3441721" y="1760455"/>
            <a:ext cx="477224" cy="297294"/>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rPr>
              <a:t>02</a:t>
            </a:r>
            <a:endParaRPr kumimoji="0" lang="en-ID"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endParaRPr>
          </a:p>
        </p:txBody>
      </p:sp>
      <p:sp>
        <p:nvSpPr>
          <p:cNvPr id="41" name="Rectangle 41">
            <a:extLst>
              <a:ext uri="{FF2B5EF4-FFF2-40B4-BE49-F238E27FC236}">
                <a16:creationId xmlns:a16="http://schemas.microsoft.com/office/drawing/2014/main" id="{DA7747D1-675A-4FF1-948B-EC49544E3950}"/>
              </a:ext>
            </a:extLst>
          </p:cNvPr>
          <p:cNvSpPr/>
          <p:nvPr/>
        </p:nvSpPr>
        <p:spPr>
          <a:xfrm>
            <a:off x="3441721" y="2439198"/>
            <a:ext cx="477224" cy="297294"/>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rPr>
              <a:t>03</a:t>
            </a:r>
            <a:endParaRPr kumimoji="0" lang="en-ID"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endParaRPr>
          </a:p>
        </p:txBody>
      </p:sp>
      <p:sp>
        <p:nvSpPr>
          <p:cNvPr id="44" name="Rectangle 42">
            <a:extLst>
              <a:ext uri="{FF2B5EF4-FFF2-40B4-BE49-F238E27FC236}">
                <a16:creationId xmlns:a16="http://schemas.microsoft.com/office/drawing/2014/main" id="{D330F9CD-EA41-4FD3-B863-F2BC4A8A9B8C}"/>
              </a:ext>
            </a:extLst>
          </p:cNvPr>
          <p:cNvSpPr/>
          <p:nvPr/>
        </p:nvSpPr>
        <p:spPr>
          <a:xfrm>
            <a:off x="3441721" y="3117941"/>
            <a:ext cx="477224" cy="297294"/>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rPr>
              <a:t>04</a:t>
            </a:r>
            <a:endParaRPr kumimoji="0" lang="en-ID"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endParaRPr>
          </a:p>
        </p:txBody>
      </p:sp>
      <p:sp>
        <p:nvSpPr>
          <p:cNvPr id="45" name="Rectangle 43">
            <a:extLst>
              <a:ext uri="{FF2B5EF4-FFF2-40B4-BE49-F238E27FC236}">
                <a16:creationId xmlns:a16="http://schemas.microsoft.com/office/drawing/2014/main" id="{C82A785B-E323-4D20-9F96-C5BFF602FE36}"/>
              </a:ext>
            </a:extLst>
          </p:cNvPr>
          <p:cNvSpPr/>
          <p:nvPr/>
        </p:nvSpPr>
        <p:spPr>
          <a:xfrm>
            <a:off x="3441721" y="3796466"/>
            <a:ext cx="477224" cy="297294"/>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rPr>
              <a:t>05</a:t>
            </a:r>
            <a:endParaRPr kumimoji="0" lang="en-ID"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endParaRPr>
          </a:p>
        </p:txBody>
      </p:sp>
      <p:sp>
        <p:nvSpPr>
          <p:cNvPr id="46" name="Rectangle 43">
            <a:extLst>
              <a:ext uri="{FF2B5EF4-FFF2-40B4-BE49-F238E27FC236}">
                <a16:creationId xmlns:a16="http://schemas.microsoft.com/office/drawing/2014/main" id="{7431EC5C-CE8F-4AA0-96C4-1F6A7C95965C}"/>
              </a:ext>
            </a:extLst>
          </p:cNvPr>
          <p:cNvSpPr/>
          <p:nvPr/>
        </p:nvSpPr>
        <p:spPr>
          <a:xfrm>
            <a:off x="3444898" y="4408195"/>
            <a:ext cx="477224" cy="430887"/>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78D4B"/>
                </a:solidFill>
                <a:effectLst/>
                <a:uLnTx/>
                <a:uFillTx/>
                <a:latin typeface="Century Gothic" panose="020B0502020202020204" pitchFamily="34" charset="0"/>
                <a:ea typeface="+mn-ea"/>
                <a:cs typeface="+mn-cs"/>
              </a:rPr>
              <a:t>06</a:t>
            </a:r>
            <a:endParaRPr kumimoji="0" lang="en-ID"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endParaRPr>
          </a:p>
        </p:txBody>
      </p:sp>
      <p:sp>
        <p:nvSpPr>
          <p:cNvPr id="47" name="Rectangle 43">
            <a:extLst>
              <a:ext uri="{FF2B5EF4-FFF2-40B4-BE49-F238E27FC236}">
                <a16:creationId xmlns:a16="http://schemas.microsoft.com/office/drawing/2014/main" id="{72E694C9-BC73-4BCD-984D-EAFD8991011D}"/>
              </a:ext>
            </a:extLst>
          </p:cNvPr>
          <p:cNvSpPr/>
          <p:nvPr/>
        </p:nvSpPr>
        <p:spPr>
          <a:xfrm>
            <a:off x="3441721" y="5086720"/>
            <a:ext cx="477224" cy="430887"/>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78D4B"/>
                </a:solidFill>
                <a:effectLst/>
                <a:uLnTx/>
                <a:uFillTx/>
                <a:latin typeface="Century Gothic" panose="020B0502020202020204" pitchFamily="34" charset="0"/>
                <a:ea typeface="+mn-ea"/>
                <a:cs typeface="+mn-cs"/>
              </a:rPr>
              <a:t>07</a:t>
            </a:r>
            <a:endParaRPr kumimoji="0" lang="en-ID"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endParaRPr>
          </a:p>
        </p:txBody>
      </p:sp>
      <p:sp>
        <p:nvSpPr>
          <p:cNvPr id="51" name="Rectangle 43">
            <a:extLst>
              <a:ext uri="{FF2B5EF4-FFF2-40B4-BE49-F238E27FC236}">
                <a16:creationId xmlns:a16="http://schemas.microsoft.com/office/drawing/2014/main" id="{15A0A938-2C9A-47EB-8E71-DEB3E7F70F6D}"/>
              </a:ext>
            </a:extLst>
          </p:cNvPr>
          <p:cNvSpPr/>
          <p:nvPr/>
        </p:nvSpPr>
        <p:spPr>
          <a:xfrm>
            <a:off x="3441721" y="5765245"/>
            <a:ext cx="477224" cy="430887"/>
          </a:xfrm>
          <a:prstGeom prst="rect">
            <a:avLst/>
          </a:prstGeom>
        </p:spPr>
        <p:txBody>
          <a:bodyPr wrap="square" lIns="0" tIns="0" rIns="0" bIns="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srgbClr val="F78D4B"/>
                </a:solidFill>
                <a:effectLst/>
                <a:uLnTx/>
                <a:uFillTx/>
                <a:latin typeface="Century Gothic" panose="020B0502020202020204" pitchFamily="34" charset="0"/>
                <a:ea typeface="+mn-ea"/>
                <a:cs typeface="+mn-cs"/>
              </a:rPr>
              <a:t>08</a:t>
            </a:r>
            <a:endParaRPr kumimoji="0" lang="en-ID" sz="2800" b="1" i="0" u="none" strike="noStrike" kern="1200" cap="none" spc="0" normalizeH="0" baseline="0" noProof="0" dirty="0">
              <a:ln>
                <a:noFill/>
              </a:ln>
              <a:solidFill>
                <a:srgbClr val="F78D4B"/>
              </a:solidFill>
              <a:effectLst/>
              <a:uLnTx/>
              <a:uFillTx/>
              <a:latin typeface="Century Gothic" panose="020B0502020202020204" pitchFamily="34" charset="0"/>
              <a:ea typeface="+mn-ea"/>
              <a:cs typeface="+mn-cs"/>
            </a:endParaRPr>
          </a:p>
        </p:txBody>
      </p:sp>
      <p:sp>
        <p:nvSpPr>
          <p:cNvPr id="52" name="Hình chữ nhật 51">
            <a:extLst>
              <a:ext uri="{FF2B5EF4-FFF2-40B4-BE49-F238E27FC236}">
                <a16:creationId xmlns:a16="http://schemas.microsoft.com/office/drawing/2014/main" id="{8AD0AD2A-3ECD-4BDE-BDBE-96483C058377}"/>
              </a:ext>
            </a:extLst>
          </p:cNvPr>
          <p:cNvSpPr/>
          <p:nvPr/>
        </p:nvSpPr>
        <p:spPr>
          <a:xfrm>
            <a:off x="4140801" y="1081480"/>
            <a:ext cx="349589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7E6E6">
                    <a:lumMod val="25000"/>
                  </a:srgbClr>
                </a:solidFill>
                <a:effectLst/>
                <a:uLnTx/>
                <a:uFillTx/>
                <a:latin typeface="Calibri" panose="020F0502020204030204" pitchFamily="34" charset="0"/>
                <a:ea typeface="+mn-ea"/>
                <a:cs typeface="Calibri" panose="020F0502020204030204" pitchFamily="34" charset="0"/>
              </a:rPr>
              <a:t>Nguyên tắc Cân bằng – Balance</a:t>
            </a:r>
          </a:p>
        </p:txBody>
      </p:sp>
      <p:sp>
        <p:nvSpPr>
          <p:cNvPr id="53" name="Hình chữ nhật 52">
            <a:extLst>
              <a:ext uri="{FF2B5EF4-FFF2-40B4-BE49-F238E27FC236}">
                <a16:creationId xmlns:a16="http://schemas.microsoft.com/office/drawing/2014/main" id="{676DDB2E-F1DF-4BF3-94FD-AD4197FEE77B}"/>
              </a:ext>
            </a:extLst>
          </p:cNvPr>
          <p:cNvSpPr/>
          <p:nvPr/>
        </p:nvSpPr>
        <p:spPr>
          <a:xfrm>
            <a:off x="4115783" y="1721072"/>
            <a:ext cx="3875805"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1" i="0" u="none" strike="noStrike" kern="1200" cap="none" spc="0" normalizeH="0" baseline="0" noProof="0">
                <a:ln>
                  <a:noFill/>
                </a:ln>
                <a:solidFill>
                  <a:srgbClr val="E7E6E6">
                    <a:lumMod val="25000"/>
                  </a:srgbClr>
                </a:solidFill>
                <a:effectLst/>
                <a:uLnTx/>
                <a:uFillTx/>
                <a:latin typeface="Calibri" panose="020F0502020204030204" pitchFamily="34" charset="0"/>
                <a:ea typeface="+mn-ea"/>
                <a:cs typeface="Calibri" panose="020F0502020204030204" pitchFamily="34" charset="0"/>
              </a:rPr>
              <a:t>Nguyên tắc Tương phản – Contrast</a:t>
            </a:r>
          </a:p>
        </p:txBody>
      </p:sp>
      <p:sp>
        <p:nvSpPr>
          <p:cNvPr id="54" name="Hình chữ nhật 53">
            <a:extLst>
              <a:ext uri="{FF2B5EF4-FFF2-40B4-BE49-F238E27FC236}">
                <a16:creationId xmlns:a16="http://schemas.microsoft.com/office/drawing/2014/main" id="{CE8BA23F-F586-4859-91AF-F858902642C8}"/>
              </a:ext>
            </a:extLst>
          </p:cNvPr>
          <p:cNvSpPr/>
          <p:nvPr/>
        </p:nvSpPr>
        <p:spPr>
          <a:xfrm>
            <a:off x="4075500" y="2403850"/>
            <a:ext cx="4250523"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7E6E6">
                    <a:lumMod val="25000"/>
                  </a:srgbClr>
                </a:solidFill>
                <a:effectLst/>
                <a:uLnTx/>
                <a:uFillTx/>
                <a:latin typeface="Calibri" panose="020F0502020204030204" pitchFamily="34" charset="0"/>
                <a:ea typeface="+mn-ea"/>
                <a:cs typeface="Calibri" panose="020F0502020204030204" pitchFamily="34" charset="0"/>
              </a:rPr>
              <a:t>Nguyên tắc Chuyển động – Movement</a:t>
            </a:r>
          </a:p>
        </p:txBody>
      </p:sp>
      <p:sp>
        <p:nvSpPr>
          <p:cNvPr id="55" name="Hình chữ nhật 54">
            <a:extLst>
              <a:ext uri="{FF2B5EF4-FFF2-40B4-BE49-F238E27FC236}">
                <a16:creationId xmlns:a16="http://schemas.microsoft.com/office/drawing/2014/main" id="{3B186906-CEAA-47FA-9699-2F8D243CBEBA}"/>
              </a:ext>
            </a:extLst>
          </p:cNvPr>
          <p:cNvSpPr/>
          <p:nvPr/>
        </p:nvSpPr>
        <p:spPr>
          <a:xfrm>
            <a:off x="4130552" y="3094961"/>
            <a:ext cx="392068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7E6E6">
                    <a:lumMod val="25000"/>
                  </a:srgbClr>
                </a:solidFill>
                <a:effectLst/>
                <a:uLnTx/>
                <a:uFillTx/>
                <a:latin typeface="Calibri" panose="020F0502020204030204" pitchFamily="34" charset="0"/>
                <a:ea typeface="+mn-ea"/>
                <a:cs typeface="Calibri" panose="020F0502020204030204" pitchFamily="34" charset="0"/>
              </a:rPr>
              <a:t>Nguyên tắc Nhấn mạnh – Emphasis</a:t>
            </a:r>
          </a:p>
        </p:txBody>
      </p:sp>
      <p:sp>
        <p:nvSpPr>
          <p:cNvPr id="56" name="Hình chữ nhật 55">
            <a:extLst>
              <a:ext uri="{FF2B5EF4-FFF2-40B4-BE49-F238E27FC236}">
                <a16:creationId xmlns:a16="http://schemas.microsoft.com/office/drawing/2014/main" id="{6107FF88-509B-41E3-A0BD-9115186D6FD5}"/>
              </a:ext>
            </a:extLst>
          </p:cNvPr>
          <p:cNvSpPr/>
          <p:nvPr/>
        </p:nvSpPr>
        <p:spPr>
          <a:xfrm>
            <a:off x="4115783" y="3764524"/>
            <a:ext cx="3362074"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7E6E6">
                    <a:lumMod val="25000"/>
                  </a:srgbClr>
                </a:solidFill>
                <a:effectLst/>
                <a:uLnTx/>
                <a:uFillTx/>
                <a:latin typeface="Calibri" panose="020F0502020204030204" pitchFamily="34" charset="0"/>
                <a:ea typeface="+mn-ea"/>
                <a:cs typeface="Calibri" panose="020F0502020204030204" pitchFamily="34" charset="0"/>
              </a:rPr>
              <a:t>Nguyên tắc Đồng nhất – Unity</a:t>
            </a:r>
          </a:p>
        </p:txBody>
      </p:sp>
      <p:sp>
        <p:nvSpPr>
          <p:cNvPr id="57" name="Hình chữ nhật 56">
            <a:extLst>
              <a:ext uri="{FF2B5EF4-FFF2-40B4-BE49-F238E27FC236}">
                <a16:creationId xmlns:a16="http://schemas.microsoft.com/office/drawing/2014/main" id="{432E4541-F7B1-4E77-A5A8-DB34E3009AAF}"/>
              </a:ext>
            </a:extLst>
          </p:cNvPr>
          <p:cNvSpPr/>
          <p:nvPr/>
        </p:nvSpPr>
        <p:spPr>
          <a:xfrm>
            <a:off x="4115783" y="4434087"/>
            <a:ext cx="361118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7E6E6">
                    <a:lumMod val="25000"/>
                  </a:srgbClr>
                </a:solidFill>
                <a:effectLst/>
                <a:uLnTx/>
                <a:uFillTx/>
                <a:latin typeface="Calibri" panose="020F0502020204030204" pitchFamily="34" charset="0"/>
                <a:ea typeface="+mn-ea"/>
                <a:cs typeface="Calibri" panose="020F0502020204030204" pitchFamily="34" charset="0"/>
              </a:rPr>
              <a:t>Nguyên tắc Nhịp điệu –  Rhythm</a:t>
            </a:r>
          </a:p>
        </p:txBody>
      </p:sp>
      <p:sp>
        <p:nvSpPr>
          <p:cNvPr id="58" name="Hình chữ nhật 57">
            <a:extLst>
              <a:ext uri="{FF2B5EF4-FFF2-40B4-BE49-F238E27FC236}">
                <a16:creationId xmlns:a16="http://schemas.microsoft.com/office/drawing/2014/main" id="{7C7831E2-3F24-4F72-B9A7-11365F1930CE}"/>
              </a:ext>
            </a:extLst>
          </p:cNvPr>
          <p:cNvSpPr/>
          <p:nvPr/>
        </p:nvSpPr>
        <p:spPr>
          <a:xfrm>
            <a:off x="4115783" y="5119637"/>
            <a:ext cx="3181768"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E7E6E6">
                    <a:lumMod val="25000"/>
                  </a:srgbClr>
                </a:solidFill>
                <a:effectLst/>
                <a:uLnTx/>
                <a:uFillTx/>
                <a:latin typeface="Calibri" panose="020F0502020204030204" pitchFamily="34" charset="0"/>
                <a:ea typeface="+mn-ea"/>
                <a:cs typeface="Calibri" panose="020F0502020204030204" pitchFamily="34" charset="0"/>
              </a:rPr>
              <a:t>Nguyên tắc Tỉ lệ – Propotion</a:t>
            </a:r>
          </a:p>
        </p:txBody>
      </p:sp>
      <p:sp>
        <p:nvSpPr>
          <p:cNvPr id="59" name="Hình chữ nhật 58">
            <a:extLst>
              <a:ext uri="{FF2B5EF4-FFF2-40B4-BE49-F238E27FC236}">
                <a16:creationId xmlns:a16="http://schemas.microsoft.com/office/drawing/2014/main" id="{5C72E522-227B-43EC-BB09-71E6AB9B9393}"/>
              </a:ext>
            </a:extLst>
          </p:cNvPr>
          <p:cNvSpPr/>
          <p:nvPr/>
        </p:nvSpPr>
        <p:spPr>
          <a:xfrm>
            <a:off x="4130552" y="5789200"/>
            <a:ext cx="3739101"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000" b="1" i="0" u="none" strike="noStrike" kern="1200" cap="none" spc="0" normalizeH="0" baseline="0" noProof="0">
                <a:ln>
                  <a:noFill/>
                </a:ln>
                <a:solidFill>
                  <a:srgbClr val="E7E6E6">
                    <a:lumMod val="25000"/>
                  </a:srgbClr>
                </a:solidFill>
                <a:effectLst/>
                <a:uLnTx/>
                <a:uFillTx/>
                <a:latin typeface="Calibri" panose="020F0502020204030204" pitchFamily="34" charset="0"/>
                <a:ea typeface="+mn-ea"/>
                <a:cs typeface="Calibri" panose="020F0502020204030204" pitchFamily="34" charset="0"/>
              </a:rPr>
              <a:t>Nguyên tắc Đơn giản – Symplicity</a:t>
            </a:r>
          </a:p>
        </p:txBody>
      </p:sp>
    </p:spTree>
    <p:extLst>
      <p:ext uri="{BB962C8B-B14F-4D97-AF65-F5344CB8AC3E}">
        <p14:creationId xmlns:p14="http://schemas.microsoft.com/office/powerpoint/2010/main" val="10614179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8">
            <a:extLst>
              <a:ext uri="{FF2B5EF4-FFF2-40B4-BE49-F238E27FC236}">
                <a16:creationId xmlns:a16="http://schemas.microsoft.com/office/drawing/2014/main" id="{2BF05BD6-41A9-464C-B856-59BF1A85A8BB}"/>
              </a:ext>
            </a:extLst>
          </p:cNvPr>
          <p:cNvSpPr/>
          <p:nvPr/>
        </p:nvSpPr>
        <p:spPr>
          <a:xfrm>
            <a:off x="723900" y="2132796"/>
            <a:ext cx="11148414" cy="4323516"/>
          </a:xfrm>
          <a:prstGeom prst="rect">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0" name="Hình ảnh 6">
            <a:extLst>
              <a:ext uri="{FF2B5EF4-FFF2-40B4-BE49-F238E27FC236}">
                <a16:creationId xmlns:a16="http://schemas.microsoft.com/office/drawing/2014/main" id="{9C78CF71-7F93-4454-A000-7EF0C331A2AE}"/>
              </a:ext>
            </a:extLst>
          </p:cNvPr>
          <p:cNvPicPr>
            <a:picLocks noChangeAspect="1"/>
          </p:cNvPicPr>
          <p:nvPr/>
        </p:nvPicPr>
        <p:blipFill rotWithShape="1">
          <a:blip r:embed="rId2"/>
          <a:srcRect t="23980"/>
          <a:stretch/>
        </p:blipFill>
        <p:spPr>
          <a:xfrm>
            <a:off x="5235684" y="1242793"/>
            <a:ext cx="2641473" cy="3009941"/>
          </a:xfrm>
          <a:prstGeom prst="rect">
            <a:avLst/>
          </a:prstGeom>
        </p:spPr>
      </p:pic>
      <p:pic>
        <p:nvPicPr>
          <p:cNvPr id="69" name="Hình ảnh 8">
            <a:extLst>
              <a:ext uri="{FF2B5EF4-FFF2-40B4-BE49-F238E27FC236}">
                <a16:creationId xmlns:a16="http://schemas.microsoft.com/office/drawing/2014/main" id="{49B0A654-18A9-4BA3-8257-2373DCDA52BD}"/>
              </a:ext>
            </a:extLst>
          </p:cNvPr>
          <p:cNvPicPr>
            <a:picLocks noChangeAspect="1"/>
          </p:cNvPicPr>
          <p:nvPr/>
        </p:nvPicPr>
        <p:blipFill rotWithShape="1">
          <a:blip r:embed="rId3"/>
          <a:srcRect t="10110" r="2" b="22073"/>
          <a:stretch/>
        </p:blipFill>
        <p:spPr>
          <a:xfrm>
            <a:off x="1468057" y="1260757"/>
            <a:ext cx="2631804" cy="3173129"/>
          </a:xfrm>
          <a:prstGeom prst="rect">
            <a:avLst/>
          </a:prstGeom>
        </p:spPr>
      </p:pic>
      <p:pic>
        <p:nvPicPr>
          <p:cNvPr id="3" name="Picture 2"/>
          <p:cNvPicPr>
            <a:picLocks noChangeAspect="1"/>
          </p:cNvPicPr>
          <p:nvPr/>
        </p:nvPicPr>
        <p:blipFill rotWithShape="1">
          <a:blip r:embed="rId4"/>
          <a:srcRect l="6342" t="17287" r="4113" b="776"/>
          <a:stretch/>
        </p:blipFill>
        <p:spPr>
          <a:xfrm>
            <a:off x="8750406" y="1205193"/>
            <a:ext cx="2630819" cy="3209770"/>
          </a:xfrm>
          <a:prstGeom prst="rect">
            <a:avLst/>
          </a:prstGeom>
        </p:spPr>
      </p:pic>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57</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0">
            <a:extLst>
              <a:ext uri="{FF2B5EF4-FFF2-40B4-BE49-F238E27FC236}">
                <a16:creationId xmlns:a16="http://schemas.microsoft.com/office/drawing/2014/main" id="{63E2C207-AD85-48C2-B644-410BD9C32E0D}"/>
              </a:ext>
            </a:extLst>
          </p:cNvPr>
          <p:cNvSpPr/>
          <p:nvPr/>
        </p:nvSpPr>
        <p:spPr>
          <a:xfrm flipH="1">
            <a:off x="1458389" y="3214607"/>
            <a:ext cx="2641473" cy="1222550"/>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39">
            <a:extLst>
              <a:ext uri="{FF2B5EF4-FFF2-40B4-BE49-F238E27FC236}">
                <a16:creationId xmlns:a16="http://schemas.microsoft.com/office/drawing/2014/main" id="{F4B1118B-1217-4ED6-ADF9-D1DF3565DF03}"/>
              </a:ext>
            </a:extLst>
          </p:cNvPr>
          <p:cNvSpPr/>
          <p:nvPr/>
        </p:nvSpPr>
        <p:spPr>
          <a:xfrm flipH="1">
            <a:off x="5235686" y="3214685"/>
            <a:ext cx="2641473" cy="1222550"/>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Nhóm 97">
            <a:extLst>
              <a:ext uri="{FF2B5EF4-FFF2-40B4-BE49-F238E27FC236}">
                <a16:creationId xmlns:a16="http://schemas.microsoft.com/office/drawing/2014/main" id="{312C6D15-3D62-44F9-822A-92EAF7D24403}"/>
              </a:ext>
            </a:extLst>
          </p:cNvPr>
          <p:cNvGrpSpPr/>
          <p:nvPr/>
        </p:nvGrpSpPr>
        <p:grpSpPr>
          <a:xfrm>
            <a:off x="2629008" y="3444854"/>
            <a:ext cx="285598" cy="359028"/>
            <a:chOff x="4412681" y="4120399"/>
            <a:chExt cx="310669" cy="390546"/>
          </a:xfrm>
        </p:grpSpPr>
        <p:sp>
          <p:nvSpPr>
            <p:cNvPr id="67" name="Oval 43">
              <a:extLst>
                <a:ext uri="{FF2B5EF4-FFF2-40B4-BE49-F238E27FC236}">
                  <a16:creationId xmlns:a16="http://schemas.microsoft.com/office/drawing/2014/main" id="{40BBF2E5-CB1E-4B90-8DA8-5CF8C8216EDC}"/>
                </a:ext>
              </a:extLst>
            </p:cNvPr>
            <p:cNvSpPr/>
            <p:nvPr/>
          </p:nvSpPr>
          <p:spPr>
            <a:xfrm>
              <a:off x="4412681" y="4120399"/>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45">
              <a:extLst>
                <a:ext uri="{FF2B5EF4-FFF2-40B4-BE49-F238E27FC236}">
                  <a16:creationId xmlns:a16="http://schemas.microsoft.com/office/drawing/2014/main" id="{F56DFC35-4B95-45D0-A350-8AEA40391E38}"/>
                </a:ext>
              </a:extLst>
            </p:cNvPr>
            <p:cNvSpPr/>
            <p:nvPr/>
          </p:nvSpPr>
          <p:spPr>
            <a:xfrm>
              <a:off x="4412681" y="4200276"/>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3" name="Nhóm 98">
            <a:extLst>
              <a:ext uri="{FF2B5EF4-FFF2-40B4-BE49-F238E27FC236}">
                <a16:creationId xmlns:a16="http://schemas.microsoft.com/office/drawing/2014/main" id="{90CBB481-C13D-49A2-B0E9-6DEFFCFE618E}"/>
              </a:ext>
            </a:extLst>
          </p:cNvPr>
          <p:cNvGrpSpPr/>
          <p:nvPr/>
        </p:nvGrpSpPr>
        <p:grpSpPr>
          <a:xfrm>
            <a:off x="6413625" y="3447918"/>
            <a:ext cx="285598" cy="359027"/>
            <a:chOff x="7920287" y="4119312"/>
            <a:chExt cx="310669" cy="390545"/>
          </a:xfrm>
        </p:grpSpPr>
        <p:sp>
          <p:nvSpPr>
            <p:cNvPr id="65" name="Oval 44">
              <a:extLst>
                <a:ext uri="{FF2B5EF4-FFF2-40B4-BE49-F238E27FC236}">
                  <a16:creationId xmlns:a16="http://schemas.microsoft.com/office/drawing/2014/main" id="{4183D046-7A7C-486A-B263-DFA05990E26C}"/>
                </a:ext>
              </a:extLst>
            </p:cNvPr>
            <p:cNvSpPr/>
            <p:nvPr/>
          </p:nvSpPr>
          <p:spPr>
            <a:xfrm>
              <a:off x="7920287" y="4119312"/>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46">
              <a:extLst>
                <a:ext uri="{FF2B5EF4-FFF2-40B4-BE49-F238E27FC236}">
                  <a16:creationId xmlns:a16="http://schemas.microsoft.com/office/drawing/2014/main" id="{32D371CE-C706-4556-AB47-3BF425DDA1BB}"/>
                </a:ext>
              </a:extLst>
            </p:cNvPr>
            <p:cNvSpPr/>
            <p:nvPr/>
          </p:nvSpPr>
          <p:spPr>
            <a:xfrm>
              <a:off x="7920287" y="4199188"/>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4" name="Hộp Văn bản 94">
            <a:extLst>
              <a:ext uri="{FF2B5EF4-FFF2-40B4-BE49-F238E27FC236}">
                <a16:creationId xmlns:a16="http://schemas.microsoft.com/office/drawing/2014/main" id="{A7D7A5EC-3FB8-4BEB-87BD-061BA572F7B8}"/>
              </a:ext>
            </a:extLst>
          </p:cNvPr>
          <p:cNvSpPr txBox="1"/>
          <p:nvPr/>
        </p:nvSpPr>
        <p:spPr>
          <a:xfrm>
            <a:off x="1572795" y="3935704"/>
            <a:ext cx="237610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Nguyên tắc Cân </a:t>
            </a:r>
            <a:r>
              <a:rPr kumimoji="0" lang="en-US" sz="2000" b="0" i="0" u="none" strike="noStrike" kern="1200" cap="none" spc="0" normalizeH="0" baseline="0" noProof="0" smtClean="0">
                <a:ln>
                  <a:noFill/>
                </a:ln>
                <a:solidFill>
                  <a:srgbClr val="CC0066"/>
                </a:solidFill>
                <a:effectLst/>
                <a:uLnTx/>
                <a:uFillTx/>
                <a:latin typeface="Calibri" panose="020F0502020204030204" pitchFamily="34" charset="0"/>
                <a:ea typeface="+mn-ea"/>
                <a:cs typeface="Calibri" panose="020F0502020204030204" pitchFamily="34" charset="0"/>
              </a:rPr>
              <a:t>bằng</a:t>
            </a:r>
            <a:endPar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endParaRPr>
          </a:p>
        </p:txBody>
      </p:sp>
      <p:sp>
        <p:nvSpPr>
          <p:cNvPr id="55" name="Hộp Văn bản 99">
            <a:extLst>
              <a:ext uri="{FF2B5EF4-FFF2-40B4-BE49-F238E27FC236}">
                <a16:creationId xmlns:a16="http://schemas.microsoft.com/office/drawing/2014/main" id="{A81DBA2D-45E5-4085-96FE-B1BA87D8ACB0}"/>
              </a:ext>
            </a:extLst>
          </p:cNvPr>
          <p:cNvSpPr txBox="1"/>
          <p:nvPr/>
        </p:nvSpPr>
        <p:spPr>
          <a:xfrm>
            <a:off x="5235686" y="3913749"/>
            <a:ext cx="2720873"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Nguyên tắc Tương phản </a:t>
            </a:r>
            <a:endPar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endParaRPr>
          </a:p>
        </p:txBody>
      </p:sp>
      <p:sp>
        <p:nvSpPr>
          <p:cNvPr id="57" name="Rectangle 39">
            <a:extLst>
              <a:ext uri="{FF2B5EF4-FFF2-40B4-BE49-F238E27FC236}">
                <a16:creationId xmlns:a16="http://schemas.microsoft.com/office/drawing/2014/main" id="{42E51860-23AE-42B7-8CEC-C49C0FCDE8D1}"/>
              </a:ext>
            </a:extLst>
          </p:cNvPr>
          <p:cNvSpPr/>
          <p:nvPr/>
        </p:nvSpPr>
        <p:spPr>
          <a:xfrm flipH="1">
            <a:off x="8750406" y="3216750"/>
            <a:ext cx="2641473" cy="1222550"/>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8" name="Nhóm 131">
            <a:extLst>
              <a:ext uri="{FF2B5EF4-FFF2-40B4-BE49-F238E27FC236}">
                <a16:creationId xmlns:a16="http://schemas.microsoft.com/office/drawing/2014/main" id="{22DED226-F6D2-48F7-BC35-03E2CD32F9EF}"/>
              </a:ext>
            </a:extLst>
          </p:cNvPr>
          <p:cNvGrpSpPr/>
          <p:nvPr/>
        </p:nvGrpSpPr>
        <p:grpSpPr>
          <a:xfrm>
            <a:off x="9928344" y="3449984"/>
            <a:ext cx="285598" cy="359027"/>
            <a:chOff x="7920287" y="4119312"/>
            <a:chExt cx="310669" cy="390545"/>
          </a:xfrm>
        </p:grpSpPr>
        <p:sp>
          <p:nvSpPr>
            <p:cNvPr id="63" name="Oval 44">
              <a:extLst>
                <a:ext uri="{FF2B5EF4-FFF2-40B4-BE49-F238E27FC236}">
                  <a16:creationId xmlns:a16="http://schemas.microsoft.com/office/drawing/2014/main" id="{5B473959-629D-469A-AA19-E919224117F9}"/>
                </a:ext>
              </a:extLst>
            </p:cNvPr>
            <p:cNvSpPr/>
            <p:nvPr/>
          </p:nvSpPr>
          <p:spPr>
            <a:xfrm>
              <a:off x="7920287" y="4119312"/>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46">
              <a:extLst>
                <a:ext uri="{FF2B5EF4-FFF2-40B4-BE49-F238E27FC236}">
                  <a16:creationId xmlns:a16="http://schemas.microsoft.com/office/drawing/2014/main" id="{3CBD785E-CBF6-4890-B36C-50318191B066}"/>
                </a:ext>
              </a:extLst>
            </p:cNvPr>
            <p:cNvSpPr/>
            <p:nvPr/>
          </p:nvSpPr>
          <p:spPr>
            <a:xfrm>
              <a:off x="7920287" y="4199188"/>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9" name="Hộp Văn bản 134">
            <a:extLst>
              <a:ext uri="{FF2B5EF4-FFF2-40B4-BE49-F238E27FC236}">
                <a16:creationId xmlns:a16="http://schemas.microsoft.com/office/drawing/2014/main" id="{FAE7F8D8-8CA1-4109-B1BA-B613B4313FBA}"/>
              </a:ext>
            </a:extLst>
          </p:cNvPr>
          <p:cNvSpPr txBox="1"/>
          <p:nvPr/>
        </p:nvSpPr>
        <p:spPr>
          <a:xfrm>
            <a:off x="8652228" y="3903391"/>
            <a:ext cx="283782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Nguyên tắc Chuyển động </a:t>
            </a:r>
          </a:p>
        </p:txBody>
      </p:sp>
      <p:sp>
        <p:nvSpPr>
          <p:cNvPr id="60" name="Hình chữ nhật 1">
            <a:extLst>
              <a:ext uri="{FF2B5EF4-FFF2-40B4-BE49-F238E27FC236}">
                <a16:creationId xmlns:a16="http://schemas.microsoft.com/office/drawing/2014/main" id="{6231BC82-6A80-45D1-BC53-A44C8FB20AE6}"/>
              </a:ext>
            </a:extLst>
          </p:cNvPr>
          <p:cNvSpPr/>
          <p:nvPr/>
        </p:nvSpPr>
        <p:spPr>
          <a:xfrm>
            <a:off x="975022" y="4384878"/>
            <a:ext cx="3543985" cy="156966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Sự </a:t>
            </a:r>
            <a:r>
              <a:rPr kumimoji="0" lang="en-US"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cân bằng ổn định về thị </a:t>
            </a:r>
            <a:r>
              <a:rPr kumimoji="0" lang="en-US"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giác - </a:t>
            </a:r>
            <a:r>
              <a:rPr kumimoji="0" lang="vi-VN"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một </a:t>
            </a: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thụ cảm tâm lý hài hòa cân đối về màu sắc, độ sáng tối, đường nét, biểu cảm hành vi trên bản thiết kế. </a:t>
            </a:r>
            <a:endParaRPr kumimoji="0" lang="en-US"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Có 3 loại cân bằng </a:t>
            </a:r>
            <a:r>
              <a:rPr kumimoji="0" lang="vi-VN"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chính: </a:t>
            </a: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đối xứng, không đối xứng và xuyên tâm</a:t>
            </a:r>
          </a:p>
        </p:txBody>
      </p:sp>
      <p:sp>
        <p:nvSpPr>
          <p:cNvPr id="61" name="Hình chữ nhật 114">
            <a:extLst>
              <a:ext uri="{FF2B5EF4-FFF2-40B4-BE49-F238E27FC236}">
                <a16:creationId xmlns:a16="http://schemas.microsoft.com/office/drawing/2014/main" id="{6AAF57B7-36E8-4D82-9B32-F8C95657EEED}"/>
              </a:ext>
            </a:extLst>
          </p:cNvPr>
          <p:cNvSpPr/>
          <p:nvPr/>
        </p:nvSpPr>
        <p:spPr>
          <a:xfrm>
            <a:off x="4717897" y="4402306"/>
            <a:ext cx="3679121" cy="181588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Sự </a:t>
            </a:r>
            <a:r>
              <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sắp xếp của các yếu tố đối lập </a:t>
            </a:r>
            <a:r>
              <a:rPr kumimoji="0" lang="en-US"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nhau. </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Nguyên tắc tương phản thiết lập hệ thống phân cấp, </a:t>
            </a: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thu </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hút mạnh mẽ </a:t>
            </a:r>
            <a:r>
              <a:rPr kumimoji="0" lang="en-US"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N</a:t>
            </a: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ên </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được áp dụng một cách cân bằng. </a:t>
            </a:r>
            <a:r>
              <a:rPr kumimoji="0" lang="en-US"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Tránh</a:t>
            </a: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 </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phá hủy sự thống nhất và tạo cảm giác hỗn loạn, căng thẳng,  gây nhầm lẫn. </a:t>
            </a: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2" name="Hình chữ nhật 138">
            <a:extLst>
              <a:ext uri="{FF2B5EF4-FFF2-40B4-BE49-F238E27FC236}">
                <a16:creationId xmlns:a16="http://schemas.microsoft.com/office/drawing/2014/main" id="{D1F98669-526F-4344-B314-7723AB6DAD3E}"/>
              </a:ext>
            </a:extLst>
          </p:cNvPr>
          <p:cNvSpPr/>
          <p:nvPr/>
        </p:nvSpPr>
        <p:spPr>
          <a:xfrm>
            <a:off x="8568384" y="4384878"/>
            <a:ext cx="2994861" cy="181588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Chuyển động thị giác là nguyên tắc nghệ thuật được sử dụng để tạo ấn tượng hành động </a:t>
            </a: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trong một tác phẩm nghệ thuật.</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Chuyển động là con đường mà mắt người xem đến các khu vực trọng tâm . </a:t>
            </a:r>
            <a:endPar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6" name="Title 1"/>
          <p:cNvSpPr>
            <a:spLocks noGrp="1"/>
          </p:cNvSpPr>
          <p:nvPr>
            <p:ph type="title"/>
          </p:nvPr>
        </p:nvSpPr>
        <p:spPr>
          <a:xfrm>
            <a:off x="2130667" y="-144967"/>
            <a:ext cx="7122515" cy="1013800"/>
          </a:xfrm>
        </p:spPr>
        <p:txBody>
          <a:bodyPr>
            <a:normAutofit/>
          </a:bodyPr>
          <a:lstStyle/>
          <a:p>
            <a:r>
              <a:rPr lang="vi-VN" sz="2350" smtClean="0">
                <a:latin typeface="Arial" panose="020B0604020202020204" pitchFamily="34" charset="0"/>
                <a:ea typeface="SimSun" panose="02010600030101010101" pitchFamily="2" charset="-122"/>
                <a:cs typeface="Arial" panose="020B0604020202020204" pitchFamily="34" charset="0"/>
              </a:rPr>
              <a:t>Chương 4: các nguyên tắc trong bố cục thiết kế</a:t>
            </a:r>
            <a:endParaRPr lang="en-US" sz="2350" dirty="0"/>
          </a:p>
        </p:txBody>
      </p:sp>
    </p:spTree>
    <p:extLst>
      <p:ext uri="{BB962C8B-B14F-4D97-AF65-F5344CB8AC3E}">
        <p14:creationId xmlns:p14="http://schemas.microsoft.com/office/powerpoint/2010/main" val="42536413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8">
            <a:extLst>
              <a:ext uri="{FF2B5EF4-FFF2-40B4-BE49-F238E27FC236}">
                <a16:creationId xmlns:a16="http://schemas.microsoft.com/office/drawing/2014/main" id="{2BF05BD6-41A9-464C-B856-59BF1A85A8BB}"/>
              </a:ext>
            </a:extLst>
          </p:cNvPr>
          <p:cNvSpPr/>
          <p:nvPr/>
        </p:nvSpPr>
        <p:spPr>
          <a:xfrm>
            <a:off x="723900" y="2132796"/>
            <a:ext cx="11148414" cy="4323516"/>
          </a:xfrm>
          <a:prstGeom prst="rect">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0" name="Hình ảnh 11">
            <a:extLst>
              <a:ext uri="{FF2B5EF4-FFF2-40B4-BE49-F238E27FC236}">
                <a16:creationId xmlns:a16="http://schemas.microsoft.com/office/drawing/2014/main" id="{682A29B6-5BF6-4B0E-ADD3-24C029307BF7}"/>
              </a:ext>
            </a:extLst>
          </p:cNvPr>
          <p:cNvPicPr>
            <a:picLocks noChangeAspect="1"/>
          </p:cNvPicPr>
          <p:nvPr/>
        </p:nvPicPr>
        <p:blipFill rotWithShape="1">
          <a:blip r:embed="rId2"/>
          <a:srcRect l="10199" t="8038" r="38036" b="28245"/>
          <a:stretch/>
        </p:blipFill>
        <p:spPr>
          <a:xfrm>
            <a:off x="8761060" y="1209147"/>
            <a:ext cx="2630819" cy="3238367"/>
          </a:xfrm>
          <a:prstGeom prst="rect">
            <a:avLst/>
          </a:prstGeom>
        </p:spPr>
      </p:pic>
      <p:pic>
        <p:nvPicPr>
          <p:cNvPr id="2" name="Picture 1"/>
          <p:cNvPicPr>
            <a:picLocks noChangeAspect="1"/>
          </p:cNvPicPr>
          <p:nvPr/>
        </p:nvPicPr>
        <p:blipFill rotWithShape="1">
          <a:blip r:embed="rId3"/>
          <a:srcRect l="21706" r="22970"/>
          <a:stretch/>
        </p:blipFill>
        <p:spPr>
          <a:xfrm>
            <a:off x="5230122" y="1206868"/>
            <a:ext cx="2647037" cy="3195438"/>
          </a:xfrm>
          <a:prstGeom prst="rect">
            <a:avLst/>
          </a:prstGeom>
        </p:spPr>
      </p:pic>
      <p:pic>
        <p:nvPicPr>
          <p:cNvPr id="26" name="Hình ảnh 1">
            <a:extLst>
              <a:ext uri="{FF2B5EF4-FFF2-40B4-BE49-F238E27FC236}">
                <a16:creationId xmlns:a16="http://schemas.microsoft.com/office/drawing/2014/main" id="{5B4C287F-669A-4814-BC5E-4DCD8BD6E92C}"/>
              </a:ext>
            </a:extLst>
          </p:cNvPr>
          <p:cNvPicPr>
            <a:picLocks noChangeAspect="1"/>
          </p:cNvPicPr>
          <p:nvPr/>
        </p:nvPicPr>
        <p:blipFill rotWithShape="1">
          <a:blip r:embed="rId4"/>
          <a:srcRect t="11478" b="9086"/>
          <a:stretch/>
        </p:blipFill>
        <p:spPr>
          <a:xfrm>
            <a:off x="1464177" y="1242793"/>
            <a:ext cx="2638295" cy="3142085"/>
          </a:xfrm>
          <a:prstGeom prst="rect">
            <a:avLst/>
          </a:prstGeom>
          <a:effectLst>
            <a:innerShdw blurRad="114300">
              <a:prstClr val="black"/>
            </a:innerShdw>
          </a:effectLst>
        </p:spPr>
      </p:pic>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58</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0">
            <a:extLst>
              <a:ext uri="{FF2B5EF4-FFF2-40B4-BE49-F238E27FC236}">
                <a16:creationId xmlns:a16="http://schemas.microsoft.com/office/drawing/2014/main" id="{63E2C207-AD85-48C2-B644-410BD9C32E0D}"/>
              </a:ext>
            </a:extLst>
          </p:cNvPr>
          <p:cNvSpPr/>
          <p:nvPr/>
        </p:nvSpPr>
        <p:spPr>
          <a:xfrm flipH="1">
            <a:off x="1458389" y="3214607"/>
            <a:ext cx="2641473" cy="1222550"/>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39">
            <a:extLst>
              <a:ext uri="{FF2B5EF4-FFF2-40B4-BE49-F238E27FC236}">
                <a16:creationId xmlns:a16="http://schemas.microsoft.com/office/drawing/2014/main" id="{F4B1118B-1217-4ED6-ADF9-D1DF3565DF03}"/>
              </a:ext>
            </a:extLst>
          </p:cNvPr>
          <p:cNvSpPr/>
          <p:nvPr/>
        </p:nvSpPr>
        <p:spPr>
          <a:xfrm flipH="1">
            <a:off x="5235686" y="3214685"/>
            <a:ext cx="2641473" cy="1222550"/>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Nhóm 97">
            <a:extLst>
              <a:ext uri="{FF2B5EF4-FFF2-40B4-BE49-F238E27FC236}">
                <a16:creationId xmlns:a16="http://schemas.microsoft.com/office/drawing/2014/main" id="{312C6D15-3D62-44F9-822A-92EAF7D24403}"/>
              </a:ext>
            </a:extLst>
          </p:cNvPr>
          <p:cNvGrpSpPr/>
          <p:nvPr/>
        </p:nvGrpSpPr>
        <p:grpSpPr>
          <a:xfrm>
            <a:off x="2629008" y="3444854"/>
            <a:ext cx="285598" cy="359028"/>
            <a:chOff x="4412681" y="4120399"/>
            <a:chExt cx="310669" cy="390546"/>
          </a:xfrm>
        </p:grpSpPr>
        <p:sp>
          <p:nvSpPr>
            <p:cNvPr id="67" name="Oval 43">
              <a:extLst>
                <a:ext uri="{FF2B5EF4-FFF2-40B4-BE49-F238E27FC236}">
                  <a16:creationId xmlns:a16="http://schemas.microsoft.com/office/drawing/2014/main" id="{40BBF2E5-CB1E-4B90-8DA8-5CF8C8216EDC}"/>
                </a:ext>
              </a:extLst>
            </p:cNvPr>
            <p:cNvSpPr/>
            <p:nvPr/>
          </p:nvSpPr>
          <p:spPr>
            <a:xfrm>
              <a:off x="4412681" y="4120399"/>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45">
              <a:extLst>
                <a:ext uri="{FF2B5EF4-FFF2-40B4-BE49-F238E27FC236}">
                  <a16:creationId xmlns:a16="http://schemas.microsoft.com/office/drawing/2014/main" id="{F56DFC35-4B95-45D0-A350-8AEA40391E38}"/>
                </a:ext>
              </a:extLst>
            </p:cNvPr>
            <p:cNvSpPr/>
            <p:nvPr/>
          </p:nvSpPr>
          <p:spPr>
            <a:xfrm>
              <a:off x="4412681" y="4200276"/>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3" name="Nhóm 98">
            <a:extLst>
              <a:ext uri="{FF2B5EF4-FFF2-40B4-BE49-F238E27FC236}">
                <a16:creationId xmlns:a16="http://schemas.microsoft.com/office/drawing/2014/main" id="{90CBB481-C13D-49A2-B0E9-6DEFFCFE618E}"/>
              </a:ext>
            </a:extLst>
          </p:cNvPr>
          <p:cNvGrpSpPr/>
          <p:nvPr/>
        </p:nvGrpSpPr>
        <p:grpSpPr>
          <a:xfrm>
            <a:off x="6413625" y="3447918"/>
            <a:ext cx="285598" cy="359027"/>
            <a:chOff x="7920287" y="4119312"/>
            <a:chExt cx="310669" cy="390545"/>
          </a:xfrm>
        </p:grpSpPr>
        <p:sp>
          <p:nvSpPr>
            <p:cNvPr id="65" name="Oval 44">
              <a:extLst>
                <a:ext uri="{FF2B5EF4-FFF2-40B4-BE49-F238E27FC236}">
                  <a16:creationId xmlns:a16="http://schemas.microsoft.com/office/drawing/2014/main" id="{4183D046-7A7C-486A-B263-DFA05990E26C}"/>
                </a:ext>
              </a:extLst>
            </p:cNvPr>
            <p:cNvSpPr/>
            <p:nvPr/>
          </p:nvSpPr>
          <p:spPr>
            <a:xfrm>
              <a:off x="7920287" y="4119312"/>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46">
              <a:extLst>
                <a:ext uri="{FF2B5EF4-FFF2-40B4-BE49-F238E27FC236}">
                  <a16:creationId xmlns:a16="http://schemas.microsoft.com/office/drawing/2014/main" id="{32D371CE-C706-4556-AB47-3BF425DDA1BB}"/>
                </a:ext>
              </a:extLst>
            </p:cNvPr>
            <p:cNvSpPr/>
            <p:nvPr/>
          </p:nvSpPr>
          <p:spPr>
            <a:xfrm>
              <a:off x="7920287" y="4199188"/>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4" name="Hộp Văn bản 94">
            <a:extLst>
              <a:ext uri="{FF2B5EF4-FFF2-40B4-BE49-F238E27FC236}">
                <a16:creationId xmlns:a16="http://schemas.microsoft.com/office/drawing/2014/main" id="{A7D7A5EC-3FB8-4BEB-87BD-061BA572F7B8}"/>
              </a:ext>
            </a:extLst>
          </p:cNvPr>
          <p:cNvSpPr txBox="1"/>
          <p:nvPr/>
        </p:nvSpPr>
        <p:spPr>
          <a:xfrm>
            <a:off x="1572795" y="3986012"/>
            <a:ext cx="2682273"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Nguyên tắc Nhấn mạnh </a:t>
            </a:r>
          </a:p>
        </p:txBody>
      </p:sp>
      <p:sp>
        <p:nvSpPr>
          <p:cNvPr id="55" name="Hộp Văn bản 99">
            <a:extLst>
              <a:ext uri="{FF2B5EF4-FFF2-40B4-BE49-F238E27FC236}">
                <a16:creationId xmlns:a16="http://schemas.microsoft.com/office/drawing/2014/main" id="{A81DBA2D-45E5-4085-96FE-B1BA87D8ACB0}"/>
              </a:ext>
            </a:extLst>
          </p:cNvPr>
          <p:cNvSpPr txBox="1"/>
          <p:nvPr/>
        </p:nvSpPr>
        <p:spPr>
          <a:xfrm>
            <a:off x="5253496" y="3986012"/>
            <a:ext cx="2553263"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Nguyên tắc Đồng nhất </a:t>
            </a:r>
            <a:endPar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endParaRPr>
          </a:p>
        </p:txBody>
      </p:sp>
      <p:sp>
        <p:nvSpPr>
          <p:cNvPr id="57" name="Rectangle 39">
            <a:extLst>
              <a:ext uri="{FF2B5EF4-FFF2-40B4-BE49-F238E27FC236}">
                <a16:creationId xmlns:a16="http://schemas.microsoft.com/office/drawing/2014/main" id="{42E51860-23AE-42B7-8CEC-C49C0FCDE8D1}"/>
              </a:ext>
            </a:extLst>
          </p:cNvPr>
          <p:cNvSpPr/>
          <p:nvPr/>
        </p:nvSpPr>
        <p:spPr>
          <a:xfrm flipH="1">
            <a:off x="8750406" y="3216750"/>
            <a:ext cx="2641473" cy="1222550"/>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8" name="Nhóm 131">
            <a:extLst>
              <a:ext uri="{FF2B5EF4-FFF2-40B4-BE49-F238E27FC236}">
                <a16:creationId xmlns:a16="http://schemas.microsoft.com/office/drawing/2014/main" id="{22DED226-F6D2-48F7-BC35-03E2CD32F9EF}"/>
              </a:ext>
            </a:extLst>
          </p:cNvPr>
          <p:cNvGrpSpPr/>
          <p:nvPr/>
        </p:nvGrpSpPr>
        <p:grpSpPr>
          <a:xfrm>
            <a:off x="9928344" y="3449984"/>
            <a:ext cx="285598" cy="359027"/>
            <a:chOff x="7920287" y="4119312"/>
            <a:chExt cx="310669" cy="390545"/>
          </a:xfrm>
        </p:grpSpPr>
        <p:sp>
          <p:nvSpPr>
            <p:cNvPr id="63" name="Oval 44">
              <a:extLst>
                <a:ext uri="{FF2B5EF4-FFF2-40B4-BE49-F238E27FC236}">
                  <a16:creationId xmlns:a16="http://schemas.microsoft.com/office/drawing/2014/main" id="{5B473959-629D-469A-AA19-E919224117F9}"/>
                </a:ext>
              </a:extLst>
            </p:cNvPr>
            <p:cNvSpPr/>
            <p:nvPr/>
          </p:nvSpPr>
          <p:spPr>
            <a:xfrm>
              <a:off x="7920287" y="4119312"/>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Oval 46">
              <a:extLst>
                <a:ext uri="{FF2B5EF4-FFF2-40B4-BE49-F238E27FC236}">
                  <a16:creationId xmlns:a16="http://schemas.microsoft.com/office/drawing/2014/main" id="{3CBD785E-CBF6-4890-B36C-50318191B066}"/>
                </a:ext>
              </a:extLst>
            </p:cNvPr>
            <p:cNvSpPr/>
            <p:nvPr/>
          </p:nvSpPr>
          <p:spPr>
            <a:xfrm>
              <a:off x="7920287" y="4199188"/>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9" name="Hộp Văn bản 134">
            <a:extLst>
              <a:ext uri="{FF2B5EF4-FFF2-40B4-BE49-F238E27FC236}">
                <a16:creationId xmlns:a16="http://schemas.microsoft.com/office/drawing/2014/main" id="{FAE7F8D8-8CA1-4109-B1BA-B613B4313FBA}"/>
              </a:ext>
            </a:extLst>
          </p:cNvPr>
          <p:cNvSpPr txBox="1"/>
          <p:nvPr/>
        </p:nvSpPr>
        <p:spPr>
          <a:xfrm>
            <a:off x="8897725" y="3986012"/>
            <a:ext cx="248350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Nguyên tắc Nhịp điệu </a:t>
            </a:r>
          </a:p>
        </p:txBody>
      </p:sp>
      <p:sp>
        <p:nvSpPr>
          <p:cNvPr id="60" name="Hình chữ nhật 1">
            <a:extLst>
              <a:ext uri="{FF2B5EF4-FFF2-40B4-BE49-F238E27FC236}">
                <a16:creationId xmlns:a16="http://schemas.microsoft.com/office/drawing/2014/main" id="{6231BC82-6A80-45D1-BC53-A44C8FB20AE6}"/>
              </a:ext>
            </a:extLst>
          </p:cNvPr>
          <p:cNvSpPr/>
          <p:nvPr/>
        </p:nvSpPr>
        <p:spPr>
          <a:xfrm>
            <a:off x="975022" y="4384878"/>
            <a:ext cx="3543985" cy="181588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Điểm nhấn là tạo ra một tiêu điểm (một khu vực hoặc một đối tượng) </a:t>
            </a:r>
            <a:r>
              <a:rPr kumimoji="0" lang="en-US"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để t</a:t>
            </a:r>
            <a:r>
              <a:rPr kumimoji="0" lang="vi-VN"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hu </a:t>
            </a: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hút được sự chú ý và khác biệt với phần còn lại của bản thiết kế. </a:t>
            </a:r>
            <a:r>
              <a:rPr kumimoji="0" lang="vi-VN"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Có </a:t>
            </a: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thể dùng đường nét, hình dạng, màu sắc, két cấu, kích thước cũng như nhiều yếu tố khác để tạo điểm nhấn.</a:t>
            </a:r>
          </a:p>
        </p:txBody>
      </p:sp>
      <p:sp>
        <p:nvSpPr>
          <p:cNvPr id="61" name="Hình chữ nhật 114">
            <a:extLst>
              <a:ext uri="{FF2B5EF4-FFF2-40B4-BE49-F238E27FC236}">
                <a16:creationId xmlns:a16="http://schemas.microsoft.com/office/drawing/2014/main" id="{6AAF57B7-36E8-4D82-9B32-F8C95657EEED}"/>
              </a:ext>
            </a:extLst>
          </p:cNvPr>
          <p:cNvSpPr/>
          <p:nvPr/>
        </p:nvSpPr>
        <p:spPr>
          <a:xfrm>
            <a:off x="4717897" y="4402306"/>
            <a:ext cx="3679121" cy="181588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Các </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yếu tố được hình thành để duy trì tính nhất quán. </a:t>
            </a:r>
            <a:r>
              <a:rPr kumimoji="0" lang="en-US"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C</a:t>
            </a: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ác </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yếu tố không cạnh tranh nhau để làm lu mờ các yếu tố khác mà kết hợp cùng nhau củng cố thông điệp chung làm tăng cường mối quan hệ giữa các yếu tố trong thiết kế và liên quan tới chủ để chính được thể hiện trong bản thiết kế</a:t>
            </a: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a:t>
            </a:r>
            <a:endPar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62" name="Hình chữ nhật 138">
            <a:extLst>
              <a:ext uri="{FF2B5EF4-FFF2-40B4-BE49-F238E27FC236}">
                <a16:creationId xmlns:a16="http://schemas.microsoft.com/office/drawing/2014/main" id="{D1F98669-526F-4344-B314-7723AB6DAD3E}"/>
              </a:ext>
            </a:extLst>
          </p:cNvPr>
          <p:cNvSpPr/>
          <p:nvPr/>
        </p:nvSpPr>
        <p:spPr>
          <a:xfrm>
            <a:off x="8428702" y="4384878"/>
            <a:ext cx="3284880" cy="181588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Nhịp điệu là một chuỗi lặp lại hoặc là sự hài hòa của chuỗi.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Trong thiết kế, nhịp </a:t>
            </a: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đi</a:t>
            </a:r>
            <a:r>
              <a:rPr kumimoji="0" lang="en-US"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ệ</a:t>
            </a:r>
            <a:r>
              <a:rPr kumimoji="0" lang="vi-VN" sz="1600" b="0" i="1" u="none" strike="noStrike" kern="1200" cap="none" spc="0" normalizeH="0" baseline="0" noProof="0" smtClean="0">
                <a:ln>
                  <a:noFill/>
                </a:ln>
                <a:solidFill>
                  <a:prstClr val="black"/>
                </a:solidFill>
                <a:effectLst/>
                <a:uLnTx/>
                <a:uFillTx/>
                <a:latin typeface="Calibri" panose="020F0502020204030204" pitchFamily="34" charset="0"/>
                <a:ea typeface="+mn-ea"/>
                <a:cs typeface="Calibri" panose="020F0502020204030204" pitchFamily="34" charset="0"/>
              </a:rPr>
              <a:t>u </a:t>
            </a: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là cơ sở hình thành cấu trúc, là phương pháp để biểu cảm, cho phép các chuyển động, hình ảnh biểu thị một trật tự rõ ràng, hoặc ngược lại phá vỡ sự đơn điệu.</a:t>
            </a:r>
          </a:p>
        </p:txBody>
      </p:sp>
      <p:sp>
        <p:nvSpPr>
          <p:cNvPr id="27" name="Title 1"/>
          <p:cNvSpPr>
            <a:spLocks noGrp="1"/>
          </p:cNvSpPr>
          <p:nvPr>
            <p:ph type="title"/>
          </p:nvPr>
        </p:nvSpPr>
        <p:spPr>
          <a:xfrm>
            <a:off x="2130667" y="-144967"/>
            <a:ext cx="7122515" cy="1013800"/>
          </a:xfrm>
        </p:spPr>
        <p:txBody>
          <a:bodyPr>
            <a:normAutofit/>
          </a:bodyPr>
          <a:lstStyle/>
          <a:p>
            <a:r>
              <a:rPr lang="vi-VN" sz="2350" smtClean="0">
                <a:latin typeface="Arial" panose="020B0604020202020204" pitchFamily="34" charset="0"/>
                <a:ea typeface="SimSun" panose="02010600030101010101" pitchFamily="2" charset="-122"/>
                <a:cs typeface="Arial" panose="020B0604020202020204" pitchFamily="34" charset="0"/>
              </a:rPr>
              <a:t>Chương 4: các nguyên tắc trong bố cục thiết kế</a:t>
            </a:r>
            <a:endParaRPr lang="en-US" sz="2350" dirty="0"/>
          </a:p>
        </p:txBody>
      </p:sp>
    </p:spTree>
    <p:extLst>
      <p:ext uri="{BB962C8B-B14F-4D97-AF65-F5344CB8AC3E}">
        <p14:creationId xmlns:p14="http://schemas.microsoft.com/office/powerpoint/2010/main" val="12736986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8">
            <a:extLst>
              <a:ext uri="{FF2B5EF4-FFF2-40B4-BE49-F238E27FC236}">
                <a16:creationId xmlns:a16="http://schemas.microsoft.com/office/drawing/2014/main" id="{2BF05BD6-41A9-464C-B856-59BF1A85A8BB}"/>
              </a:ext>
            </a:extLst>
          </p:cNvPr>
          <p:cNvSpPr/>
          <p:nvPr/>
        </p:nvSpPr>
        <p:spPr>
          <a:xfrm>
            <a:off x="723900" y="2132796"/>
            <a:ext cx="11148414" cy="4323516"/>
          </a:xfrm>
          <a:prstGeom prst="rect">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p:cNvPicPr>
            <a:picLocks noChangeAspect="1"/>
          </p:cNvPicPr>
          <p:nvPr/>
        </p:nvPicPr>
        <p:blipFill rotWithShape="1">
          <a:blip r:embed="rId2"/>
          <a:srcRect l="13635" t="4429" r="27548"/>
          <a:stretch/>
        </p:blipFill>
        <p:spPr>
          <a:xfrm>
            <a:off x="2786382" y="1030514"/>
            <a:ext cx="3004457" cy="3255677"/>
          </a:xfrm>
          <a:prstGeom prst="rect">
            <a:avLst/>
          </a:prstGeom>
        </p:spPr>
      </p:pic>
      <p:pic>
        <p:nvPicPr>
          <p:cNvPr id="3" name="Picture 2"/>
          <p:cNvPicPr>
            <a:picLocks noChangeAspect="1"/>
          </p:cNvPicPr>
          <p:nvPr/>
        </p:nvPicPr>
        <p:blipFill rotWithShape="1">
          <a:blip r:embed="rId3"/>
          <a:srcRect l="-505" t="23694" r="505" b="-2693"/>
          <a:stretch/>
        </p:blipFill>
        <p:spPr>
          <a:xfrm>
            <a:off x="6511859" y="1030514"/>
            <a:ext cx="2874785" cy="3406556"/>
          </a:xfrm>
          <a:prstGeom prst="rect">
            <a:avLst/>
          </a:prstGeom>
        </p:spPr>
      </p:pic>
      <p:sp>
        <p:nvSpPr>
          <p:cNvPr id="6" name="Slide Number Placeholder 120">
            <a:extLst>
              <a:ext uri="{FF2B5EF4-FFF2-40B4-BE49-F238E27FC236}">
                <a16:creationId xmlns:a16="http://schemas.microsoft.com/office/drawing/2014/main" id="{082FA32D-2674-40AF-A7B6-4D39F0D01CDC}"/>
              </a:ext>
            </a:extLst>
          </p:cNvPr>
          <p:cNvSpPr txBox="1">
            <a:spLocks/>
          </p:cNvSpPr>
          <p:nvPr/>
        </p:nvSpPr>
        <p:spPr>
          <a:xfrm>
            <a:off x="10934701" y="6513462"/>
            <a:ext cx="918563" cy="363588"/>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t>Trang </a:t>
            </a:r>
            <a:fld id="{88A35340-E1F0-4964-9D12-63187B2ACCFF}" type="slidenum">
              <a:rPr kumimoji="0" lang="en-ID" sz="1200" b="1" i="0" u="none" strike="noStrike" kern="1200" cap="none" spc="0" normalizeH="0" baseline="0" noProof="0" smtClean="0">
                <a:ln>
                  <a:noFill/>
                </a:ln>
                <a:solidFill>
                  <a:srgbClr val="003366"/>
                </a:solidFill>
                <a:effectLst/>
                <a:uLnTx/>
                <a:uFillTx/>
                <a:latin typeface="Segoe UI Semibold" panose="020B0702040204020203" pitchFamily="34" charset="0"/>
                <a:ea typeface="+mn-ea"/>
                <a:cs typeface="Segoe UI Semibold" panose="020B0702040204020203" pitchFamily="34" charset="0"/>
              </a:rPr>
              <a:pPr marL="0" marR="0" lvl="0" indent="0" algn="l" defTabSz="914400" rtl="0" eaLnBrk="1" fontAlgn="auto" latinLnBrk="0" hangingPunct="1">
                <a:lnSpc>
                  <a:spcPct val="100000"/>
                </a:lnSpc>
                <a:spcBef>
                  <a:spcPts val="0"/>
                </a:spcBef>
                <a:spcAft>
                  <a:spcPts val="0"/>
                </a:spcAft>
                <a:buClrTx/>
                <a:buSzTx/>
                <a:buFontTx/>
                <a:buNone/>
                <a:tabLst/>
                <a:defRPr/>
              </a:pPr>
              <a:t>59</a:t>
            </a:fld>
            <a:endParaRPr kumimoji="0" lang="en-ID" sz="1200" b="1" i="0" u="none" strike="noStrike" kern="1200" cap="none" spc="0" normalizeH="0" baseline="0" noProof="0">
              <a:ln>
                <a:noFill/>
              </a:ln>
              <a:solidFill>
                <a:srgbClr val="003366"/>
              </a:solidFill>
              <a:effectLst/>
              <a:uLnTx/>
              <a:uFillTx/>
              <a:latin typeface="Segoe UI Semibold" panose="020B0702040204020203" pitchFamily="34" charset="0"/>
              <a:ea typeface="+mn-ea"/>
              <a:cs typeface="Segoe UI Semibold" panose="020B0702040204020203" pitchFamily="34" charset="0"/>
            </a:endParaRPr>
          </a:p>
        </p:txBody>
      </p:sp>
      <p:sp>
        <p:nvSpPr>
          <p:cNvPr id="46" name="Rectangle 40">
            <a:extLst>
              <a:ext uri="{FF2B5EF4-FFF2-40B4-BE49-F238E27FC236}">
                <a16:creationId xmlns:a16="http://schemas.microsoft.com/office/drawing/2014/main" id="{63E2C207-AD85-48C2-B644-410BD9C32E0D}"/>
              </a:ext>
            </a:extLst>
          </p:cNvPr>
          <p:cNvSpPr/>
          <p:nvPr/>
        </p:nvSpPr>
        <p:spPr>
          <a:xfrm flipH="1">
            <a:off x="2786382" y="3214607"/>
            <a:ext cx="3004456" cy="1222550"/>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39">
            <a:extLst>
              <a:ext uri="{FF2B5EF4-FFF2-40B4-BE49-F238E27FC236}">
                <a16:creationId xmlns:a16="http://schemas.microsoft.com/office/drawing/2014/main" id="{F4B1118B-1217-4ED6-ADF9-D1DF3565DF03}"/>
              </a:ext>
            </a:extLst>
          </p:cNvPr>
          <p:cNvSpPr/>
          <p:nvPr/>
        </p:nvSpPr>
        <p:spPr>
          <a:xfrm flipH="1">
            <a:off x="6511859" y="3214685"/>
            <a:ext cx="2874785" cy="1222550"/>
          </a:xfrm>
          <a:prstGeom prst="rect">
            <a:avLst/>
          </a:prstGeom>
          <a:gradFill>
            <a:gsLst>
              <a:gs pos="60000">
                <a:schemeClr val="bg1">
                  <a:alpha val="71000"/>
                </a:schemeClr>
              </a:gs>
              <a:gs pos="89000">
                <a:schemeClr val="bg1"/>
              </a:gs>
              <a:gs pos="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52" name="Nhóm 97">
            <a:extLst>
              <a:ext uri="{FF2B5EF4-FFF2-40B4-BE49-F238E27FC236}">
                <a16:creationId xmlns:a16="http://schemas.microsoft.com/office/drawing/2014/main" id="{312C6D15-3D62-44F9-822A-92EAF7D24403}"/>
              </a:ext>
            </a:extLst>
          </p:cNvPr>
          <p:cNvGrpSpPr/>
          <p:nvPr/>
        </p:nvGrpSpPr>
        <p:grpSpPr>
          <a:xfrm>
            <a:off x="4138494" y="3444854"/>
            <a:ext cx="285598" cy="359028"/>
            <a:chOff x="4412681" y="4120399"/>
            <a:chExt cx="310669" cy="390546"/>
          </a:xfrm>
        </p:grpSpPr>
        <p:sp>
          <p:nvSpPr>
            <p:cNvPr id="67" name="Oval 43">
              <a:extLst>
                <a:ext uri="{FF2B5EF4-FFF2-40B4-BE49-F238E27FC236}">
                  <a16:creationId xmlns:a16="http://schemas.microsoft.com/office/drawing/2014/main" id="{40BBF2E5-CB1E-4B90-8DA8-5CF8C8216EDC}"/>
                </a:ext>
              </a:extLst>
            </p:cNvPr>
            <p:cNvSpPr/>
            <p:nvPr/>
          </p:nvSpPr>
          <p:spPr>
            <a:xfrm>
              <a:off x="4412681" y="4120399"/>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Oval 45">
              <a:extLst>
                <a:ext uri="{FF2B5EF4-FFF2-40B4-BE49-F238E27FC236}">
                  <a16:creationId xmlns:a16="http://schemas.microsoft.com/office/drawing/2014/main" id="{F56DFC35-4B95-45D0-A350-8AEA40391E38}"/>
                </a:ext>
              </a:extLst>
            </p:cNvPr>
            <p:cNvSpPr/>
            <p:nvPr/>
          </p:nvSpPr>
          <p:spPr>
            <a:xfrm>
              <a:off x="4412681" y="4200276"/>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nvGrpSpPr>
          <p:cNvPr id="53" name="Nhóm 98">
            <a:extLst>
              <a:ext uri="{FF2B5EF4-FFF2-40B4-BE49-F238E27FC236}">
                <a16:creationId xmlns:a16="http://schemas.microsoft.com/office/drawing/2014/main" id="{90CBB481-C13D-49A2-B0E9-6DEFFCFE618E}"/>
              </a:ext>
            </a:extLst>
          </p:cNvPr>
          <p:cNvGrpSpPr/>
          <p:nvPr/>
        </p:nvGrpSpPr>
        <p:grpSpPr>
          <a:xfrm>
            <a:off x="7923111" y="3447918"/>
            <a:ext cx="285598" cy="359027"/>
            <a:chOff x="7920287" y="4119312"/>
            <a:chExt cx="310669" cy="390545"/>
          </a:xfrm>
        </p:grpSpPr>
        <p:sp>
          <p:nvSpPr>
            <p:cNvPr id="65" name="Oval 44">
              <a:extLst>
                <a:ext uri="{FF2B5EF4-FFF2-40B4-BE49-F238E27FC236}">
                  <a16:creationId xmlns:a16="http://schemas.microsoft.com/office/drawing/2014/main" id="{4183D046-7A7C-486A-B263-DFA05990E26C}"/>
                </a:ext>
              </a:extLst>
            </p:cNvPr>
            <p:cNvSpPr/>
            <p:nvPr/>
          </p:nvSpPr>
          <p:spPr>
            <a:xfrm>
              <a:off x="7920287" y="4119312"/>
              <a:ext cx="310669" cy="310669"/>
            </a:xfrm>
            <a:prstGeom prst="ellipse">
              <a:avLst/>
            </a:prstGeom>
            <a:gradFill>
              <a:gsLst>
                <a:gs pos="0">
                  <a:srgbClr val="3A3D42"/>
                </a:gs>
                <a:gs pos="100000">
                  <a:srgbClr val="1B1C1F"/>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Oval 46">
              <a:extLst>
                <a:ext uri="{FF2B5EF4-FFF2-40B4-BE49-F238E27FC236}">
                  <a16:creationId xmlns:a16="http://schemas.microsoft.com/office/drawing/2014/main" id="{32D371CE-C706-4556-AB47-3BF425DDA1BB}"/>
                </a:ext>
              </a:extLst>
            </p:cNvPr>
            <p:cNvSpPr/>
            <p:nvPr/>
          </p:nvSpPr>
          <p:spPr>
            <a:xfrm>
              <a:off x="7920287" y="4199188"/>
              <a:ext cx="310669" cy="310669"/>
            </a:xfrm>
            <a:prstGeom prst="ellipse">
              <a:avLst/>
            </a:prstGeom>
            <a:noFill/>
            <a:ln w="6350">
              <a:solidFill>
                <a:srgbClr val="D31C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54" name="Hộp Văn bản 94">
            <a:extLst>
              <a:ext uri="{FF2B5EF4-FFF2-40B4-BE49-F238E27FC236}">
                <a16:creationId xmlns:a16="http://schemas.microsoft.com/office/drawing/2014/main" id="{A7D7A5EC-3FB8-4BEB-87BD-061BA572F7B8}"/>
              </a:ext>
            </a:extLst>
          </p:cNvPr>
          <p:cNvSpPr txBox="1"/>
          <p:nvPr/>
        </p:nvSpPr>
        <p:spPr>
          <a:xfrm>
            <a:off x="3304736" y="3986012"/>
            <a:ext cx="1898405"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Nguyên tắc Tỉ lệ </a:t>
            </a:r>
          </a:p>
        </p:txBody>
      </p:sp>
      <p:sp>
        <p:nvSpPr>
          <p:cNvPr id="55" name="Hộp Văn bản 99">
            <a:extLst>
              <a:ext uri="{FF2B5EF4-FFF2-40B4-BE49-F238E27FC236}">
                <a16:creationId xmlns:a16="http://schemas.microsoft.com/office/drawing/2014/main" id="{A81DBA2D-45E5-4085-96FE-B1BA87D8ACB0}"/>
              </a:ext>
            </a:extLst>
          </p:cNvPr>
          <p:cNvSpPr txBox="1"/>
          <p:nvPr/>
        </p:nvSpPr>
        <p:spPr>
          <a:xfrm>
            <a:off x="6861830" y="3937504"/>
            <a:ext cx="240816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vi-VN"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rPr>
              <a:t>Nguyên tắc Đơn giản </a:t>
            </a:r>
            <a:endParaRPr kumimoji="0" lang="en-US" sz="2000" b="0" i="0" u="none" strike="noStrike" kern="1200" cap="none" spc="0" normalizeH="0" baseline="0" noProof="0">
              <a:ln>
                <a:noFill/>
              </a:ln>
              <a:solidFill>
                <a:srgbClr val="CC0066"/>
              </a:solidFill>
              <a:effectLst/>
              <a:uLnTx/>
              <a:uFillTx/>
              <a:latin typeface="Calibri" panose="020F0502020204030204" pitchFamily="34" charset="0"/>
              <a:ea typeface="+mn-ea"/>
              <a:cs typeface="Calibri" panose="020F0502020204030204" pitchFamily="34" charset="0"/>
            </a:endParaRPr>
          </a:p>
        </p:txBody>
      </p:sp>
      <p:sp>
        <p:nvSpPr>
          <p:cNvPr id="60" name="Hình chữ nhật 1">
            <a:extLst>
              <a:ext uri="{FF2B5EF4-FFF2-40B4-BE49-F238E27FC236}">
                <a16:creationId xmlns:a16="http://schemas.microsoft.com/office/drawing/2014/main" id="{6231BC82-6A80-45D1-BC53-A44C8FB20AE6}"/>
              </a:ext>
            </a:extLst>
          </p:cNvPr>
          <p:cNvSpPr/>
          <p:nvPr/>
        </p:nvSpPr>
        <p:spPr>
          <a:xfrm>
            <a:off x="2514360" y="4423732"/>
            <a:ext cx="3533866" cy="1569660"/>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Tỷ lệ (Scale) đ</a:t>
            </a:r>
            <a:r>
              <a:rPr kumimoji="0" lang="vi-VN"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ề </a:t>
            </a: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cập đến kích thước của một đối tượng (toàn bộ) trong mối quan hệ với đối tượng khác (toàn bộ khác). </a:t>
            </a:r>
            <a:endParaRPr kumimoji="0" lang="en-US"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endParaRP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Tỷ lệ thức ( </a:t>
            </a:r>
            <a:r>
              <a:rPr kumimoji="0" lang="en-US"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Proportion) đ</a:t>
            </a:r>
            <a:r>
              <a:rPr kumimoji="0" lang="vi-VN"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ề </a:t>
            </a:r>
            <a:r>
              <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rPr>
              <a:t>cập đến kích thước tương đối các bộ phận của tổng thể (các yếu tố trong một đối tượng</a:t>
            </a:r>
            <a:r>
              <a:rPr kumimoji="0" lang="vi-VN" sz="1600" b="0" i="1" u="none" strike="noStrike" kern="1200" cap="none" spc="0" normalizeH="0" baseline="0" noProof="0" smtClean="0">
                <a:ln>
                  <a:noFill/>
                </a:ln>
                <a:solidFill>
                  <a:srgbClr val="222222"/>
                </a:solidFill>
                <a:effectLst/>
                <a:uLnTx/>
                <a:uFillTx/>
                <a:latin typeface="Calibri" panose="020F0502020204030204" pitchFamily="34" charset="0"/>
                <a:ea typeface="+mn-ea"/>
                <a:cs typeface="Calibri" panose="020F0502020204030204" pitchFamily="34" charset="0"/>
              </a:rPr>
              <a:t>).</a:t>
            </a:r>
            <a:endParaRPr kumimoji="0" lang="vi-VN" sz="1600" b="0" i="1" u="none" strike="noStrike" kern="1200" cap="none" spc="0" normalizeH="0" baseline="0" noProof="0">
              <a:ln>
                <a:noFill/>
              </a:ln>
              <a:solidFill>
                <a:srgbClr val="222222"/>
              </a:solidFill>
              <a:effectLst/>
              <a:uLnTx/>
              <a:uFillTx/>
              <a:latin typeface="Calibri" panose="020F0502020204030204" pitchFamily="34" charset="0"/>
              <a:ea typeface="+mn-ea"/>
              <a:cs typeface="Calibri" panose="020F0502020204030204" pitchFamily="34" charset="0"/>
            </a:endParaRPr>
          </a:p>
        </p:txBody>
      </p:sp>
      <p:sp>
        <p:nvSpPr>
          <p:cNvPr id="61" name="Hình chữ nhật 114">
            <a:extLst>
              <a:ext uri="{FF2B5EF4-FFF2-40B4-BE49-F238E27FC236}">
                <a16:creationId xmlns:a16="http://schemas.microsoft.com/office/drawing/2014/main" id="{6AAF57B7-36E8-4D82-9B32-F8C95657EEED}"/>
              </a:ext>
            </a:extLst>
          </p:cNvPr>
          <p:cNvSpPr/>
          <p:nvPr/>
        </p:nvSpPr>
        <p:spPr>
          <a:xfrm>
            <a:off x="6227383" y="4402306"/>
            <a:ext cx="3679121" cy="1815882"/>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vi-VN" sz="1600" b="0" i="1"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Đơn giản trong nghệ thuật, hay còn được gọi là thiết kế tối giản. Nghĩa là bỏ qua tất cả các yếu tố không cần thiết các yếu tố không quan trọng. Cũng vừa bỏ qua chi tiết không thực sự đóng góp vào bản chất của các thành phần tổng thể. Tất cả nhằm nhấn mạnh những gì là chủ chốt.</a:t>
            </a:r>
          </a:p>
        </p:txBody>
      </p:sp>
      <p:sp>
        <p:nvSpPr>
          <p:cNvPr id="19" name="Title 1"/>
          <p:cNvSpPr>
            <a:spLocks noGrp="1"/>
          </p:cNvSpPr>
          <p:nvPr>
            <p:ph type="title"/>
          </p:nvPr>
        </p:nvSpPr>
        <p:spPr>
          <a:xfrm>
            <a:off x="2130667" y="-144967"/>
            <a:ext cx="7122515" cy="1013800"/>
          </a:xfrm>
        </p:spPr>
        <p:txBody>
          <a:bodyPr>
            <a:normAutofit/>
          </a:bodyPr>
          <a:lstStyle/>
          <a:p>
            <a:r>
              <a:rPr lang="vi-VN" sz="2350" smtClean="0">
                <a:latin typeface="Arial" panose="020B0604020202020204" pitchFamily="34" charset="0"/>
                <a:ea typeface="SimSun" panose="02010600030101010101" pitchFamily="2" charset="-122"/>
                <a:cs typeface="Arial" panose="020B0604020202020204" pitchFamily="34" charset="0"/>
              </a:rPr>
              <a:t>Chương 4: các nguyên tắc trong bố cục thiết kế</a:t>
            </a:r>
            <a:endParaRPr lang="en-US" sz="2350" dirty="0"/>
          </a:p>
        </p:txBody>
      </p:sp>
    </p:spTree>
    <p:extLst>
      <p:ext uri="{BB962C8B-B14F-4D97-AF65-F5344CB8AC3E}">
        <p14:creationId xmlns:p14="http://schemas.microsoft.com/office/powerpoint/2010/main" val="116691689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62384" y="771992"/>
            <a:ext cx="11029616" cy="1013800"/>
          </a:xfrm>
        </p:spPr>
        <p:txBody>
          <a:bodyPr>
            <a:noAutofit/>
          </a:bodyPr>
          <a:lstStyle/>
          <a:p>
            <a:r>
              <a:rPr lang="en-US" sz="2400" dirty="0" err="1">
                <a:latin typeface="Arial" panose="020B0604020202020204" pitchFamily="34" charset="0"/>
                <a:ea typeface="SimSun" panose="02010600030101010101" pitchFamily="2" charset="-122"/>
                <a:cs typeface="Arial" panose="020B0604020202020204" pitchFamily="34" charset="0"/>
              </a:rPr>
              <a:t>Ch</a:t>
            </a:r>
            <a:r>
              <a:rPr lang="vi-VN" sz="2400" dirty="0">
                <a:latin typeface="Arial" panose="020B0604020202020204" pitchFamily="34" charset="0"/>
                <a:ea typeface="SimSun" panose="02010600030101010101" pitchFamily="2" charset="-122"/>
                <a:cs typeface="Arial" panose="020B0604020202020204" pitchFamily="34" charset="0"/>
              </a:rPr>
              <a:t>ư</a:t>
            </a:r>
            <a:r>
              <a:rPr lang="en-US" sz="2400" dirty="0" err="1">
                <a:latin typeface="Arial" panose="020B0604020202020204" pitchFamily="34" charset="0"/>
                <a:ea typeface="SimSun" panose="02010600030101010101" pitchFamily="2" charset="-122"/>
                <a:cs typeface="Arial" panose="020B0604020202020204" pitchFamily="34" charset="0"/>
              </a:rPr>
              <a:t>ơng</a:t>
            </a:r>
            <a:r>
              <a:rPr lang="en-US" sz="2400" dirty="0">
                <a:latin typeface="Arial" panose="020B0604020202020204" pitchFamily="34" charset="0"/>
                <a:ea typeface="SimSun" panose="02010600030101010101" pitchFamily="2" charset="-122"/>
                <a:cs typeface="Arial" panose="020B0604020202020204" pitchFamily="34" charset="0"/>
              </a:rPr>
              <a:t> 1: </a:t>
            </a:r>
            <a:r>
              <a:rPr lang="en-US" sz="2400" dirty="0" err="1">
                <a:latin typeface="Arial" panose="020B0604020202020204" pitchFamily="34" charset="0"/>
                <a:cs typeface="Arial" panose="020B0604020202020204" pitchFamily="34" charset="0"/>
              </a:rPr>
              <a:t>Tổng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về</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mỹ</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thuật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nghiệp</a:t>
            </a:r>
            <a:r>
              <a:rPr lang="vi-VN" sz="2400" dirty="0">
                <a:latin typeface="Arial" panose="020B0604020202020204" pitchFamily="34" charset="0"/>
                <a:cs typeface="Arial" panose="020B0604020202020204" pitchFamily="34" charset="0"/>
              </a:rPr>
              <a:t/>
            </a:r>
            <a:br>
              <a:rPr lang="vi-VN" sz="2400" dirty="0">
                <a:latin typeface="Arial" panose="020B0604020202020204" pitchFamily="34" charset="0"/>
                <a:cs typeface="Arial" panose="020B0604020202020204" pitchFamily="34" charset="0"/>
              </a:rPr>
            </a:br>
            <a:endParaRPr lang="en-US" sz="2400" dirty="0"/>
          </a:p>
        </p:txBody>
      </p:sp>
      <p:sp>
        <p:nvSpPr>
          <p:cNvPr id="4" name="Rectangle 3"/>
          <p:cNvSpPr/>
          <p:nvPr/>
        </p:nvSpPr>
        <p:spPr>
          <a:xfrm>
            <a:off x="2424780" y="2869289"/>
            <a:ext cx="4868640" cy="577850"/>
          </a:xfrm>
          <a:prstGeom prst="rect">
            <a:avLst/>
          </a:prstGeom>
        </p:spPr>
        <p:txBody>
          <a:bodyPr wrap="none">
            <a:spAutoFit/>
          </a:bodyPr>
          <a:lstStyle/>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1.1.1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s</a:t>
            </a: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5" name="Rectangle 4"/>
          <p:cNvSpPr/>
          <p:nvPr/>
        </p:nvSpPr>
        <p:spPr>
          <a:xfrm>
            <a:off x="867688" y="2081319"/>
            <a:ext cx="10654144" cy="492443"/>
          </a:xfrm>
          <a:prstGeom prst="rect">
            <a:avLst/>
          </a:prstGeom>
        </p:spPr>
        <p:txBody>
          <a:bodyPr wrap="square">
            <a:spAutoFit/>
          </a:bodyPr>
          <a:lstStyle/>
          <a:p>
            <a:r>
              <a:rPr lang="vi-VN" sz="2600" b="1" dirty="0">
                <a:latin typeface="Arial" panose="020B0604020202020204" pitchFamily="34" charset="0"/>
                <a:cs typeface="Arial" panose="020B0604020202020204" pitchFamily="34" charset="0"/>
              </a:rPr>
              <a:t>1.1 </a:t>
            </a:r>
            <a:r>
              <a:rPr lang="en-US" sz="2600" b="1" dirty="0" err="1">
                <a:latin typeface="Arial" panose="020B0604020202020204" pitchFamily="34" charset="0"/>
                <a:cs typeface="Arial" panose="020B0604020202020204" pitchFamily="34" charset="0"/>
              </a:rPr>
              <a:t>Khái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niệm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về</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vi-VN" sz="2600" b="1" dirty="0">
                <a:latin typeface="Arial" panose="020B0604020202020204" pitchFamily="34" charset="0"/>
                <a:cs typeface="Arial" panose="020B0604020202020204" pitchFamily="34" charset="0"/>
              </a:rPr>
              <a:t>t</a:t>
            </a:r>
            <a:r>
              <a:rPr lang="en-US" sz="2600" b="1" dirty="0" err="1">
                <a:latin typeface="Arial" panose="020B0604020202020204" pitchFamily="34" charset="0"/>
                <a:cs typeface="Arial" panose="020B0604020202020204" pitchFamily="34" charset="0"/>
              </a:rPr>
              <a: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và</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tư</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duy</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a:t>
            </a:r>
            <a:endParaRPr lang="vi-VN" sz="2600" b="1" dirty="0">
              <a:latin typeface="Arial" panose="020B0604020202020204" pitchFamily="34" charset="0"/>
              <a:cs typeface="Arial" panose="020B0604020202020204" pitchFamily="34" charset="0"/>
            </a:endParaRPr>
          </a:p>
        </p:txBody>
      </p:sp>
      <p:sp>
        <p:nvSpPr>
          <p:cNvPr id="6" name="Rectangle 5"/>
          <p:cNvSpPr/>
          <p:nvPr/>
        </p:nvSpPr>
        <p:spPr>
          <a:xfrm>
            <a:off x="2424780" y="3447139"/>
            <a:ext cx="6030818" cy="646331"/>
          </a:xfrm>
          <a:prstGeom prst="rect">
            <a:avLst/>
          </a:prstGeom>
        </p:spPr>
        <p:txBody>
          <a:bodyPr wrap="none">
            <a:spAutoFit/>
          </a:bodyPr>
          <a:lstStyle/>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1.1.2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vi-VN" sz="2400" b="1" dirty="0">
                <a:solidFill>
                  <a:schemeClr val="accent1">
                    <a:lumMod val="75000"/>
                  </a:schemeClr>
                </a:solidFill>
                <a:latin typeface="Arial" panose="020B0604020202020204" pitchFamily="34" charset="0"/>
                <a:cs typeface="Arial" panose="020B0604020202020204" pitchFamily="34" charset="0"/>
              </a:rPr>
              <a:t>t</a:t>
            </a:r>
            <a:r>
              <a:rPr lang="en-US" sz="2400" b="1" dirty="0" err="1">
                <a:solidFill>
                  <a:schemeClr val="accent1">
                    <a:lumMod val="75000"/>
                  </a:schemeClr>
                </a:solidFill>
                <a:latin typeface="Arial" panose="020B0604020202020204" pitchFamily="34" charset="0"/>
                <a:cs typeface="Arial" panose="020B0604020202020204" pitchFamily="34" charset="0"/>
              </a:rPr>
              <a:t>hiết</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kế</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a:t>
            </a: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7" name="Rectangle 6"/>
          <p:cNvSpPr/>
          <p:nvPr/>
        </p:nvSpPr>
        <p:spPr>
          <a:xfrm>
            <a:off x="2424780" y="4024989"/>
            <a:ext cx="5636479" cy="577850"/>
          </a:xfrm>
          <a:prstGeom prst="rect">
            <a:avLst/>
          </a:prstGeom>
        </p:spPr>
        <p:txBody>
          <a:bodyPr wrap="none">
            <a:spAutoFit/>
          </a:bodyPr>
          <a:lstStyle/>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1.1.3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niệm</a:t>
            </a: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tư</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duy</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thiết</a:t>
            </a:r>
            <a:r>
              <a:rPr lang="en-US" sz="2400" b="1" dirty="0">
                <a:solidFill>
                  <a:schemeClr val="accent1">
                    <a:lumMod val="75000"/>
                  </a:schemeClr>
                </a:solidFill>
                <a:latin typeface="Arial" panose="020B0604020202020204" pitchFamily="34" charset="0"/>
                <a:cs typeface="Arial" panose="020B0604020202020204" pitchFamily="34" charset="0"/>
              </a:rPr>
              <a:t> </a:t>
            </a:r>
            <a:r>
              <a:rPr lang="en-US" sz="2400" b="1" dirty="0" err="1">
                <a:solidFill>
                  <a:schemeClr val="accent1">
                    <a:lumMod val="75000"/>
                  </a:schemeClr>
                </a:solidFill>
                <a:latin typeface="Arial" panose="020B0604020202020204" pitchFamily="34" charset="0"/>
                <a:cs typeface="Arial" panose="020B0604020202020204" pitchFamily="34" charset="0"/>
              </a:rPr>
              <a:t>kế</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endParaRPr lang="en-US" sz="2400" b="1"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7252810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70930" y="807259"/>
            <a:ext cx="11029616" cy="1013800"/>
          </a:xfrm>
        </p:spPr>
        <p:txBody>
          <a:bodyPr/>
          <a:lstStyle/>
          <a:p>
            <a:r>
              <a:rPr lang="en-US" sz="2400" dirty="0" err="1">
                <a:latin typeface="Arial" panose="020B0604020202020204" pitchFamily="34" charset="0"/>
                <a:ea typeface="SimSun" panose="02010600030101010101" pitchFamily="2" charset="-122"/>
                <a:cs typeface="Arial" panose="020B0604020202020204" pitchFamily="34" charset="0"/>
              </a:rPr>
              <a:t>Ch</a:t>
            </a:r>
            <a:r>
              <a:rPr lang="vi-VN" sz="2400" dirty="0">
                <a:latin typeface="Arial" panose="020B0604020202020204" pitchFamily="34" charset="0"/>
                <a:ea typeface="SimSun" panose="02010600030101010101" pitchFamily="2" charset="-122"/>
                <a:cs typeface="Arial" panose="020B0604020202020204" pitchFamily="34" charset="0"/>
              </a:rPr>
              <a:t>ư</a:t>
            </a:r>
            <a:r>
              <a:rPr lang="en-US" sz="2400" dirty="0" err="1">
                <a:latin typeface="Arial" panose="020B0604020202020204" pitchFamily="34" charset="0"/>
                <a:ea typeface="SimSun" panose="02010600030101010101" pitchFamily="2" charset="-122"/>
                <a:cs typeface="Arial" panose="020B0604020202020204" pitchFamily="34" charset="0"/>
              </a:rPr>
              <a:t>ơng</a:t>
            </a:r>
            <a:r>
              <a:rPr lang="en-US" sz="2400" dirty="0">
                <a:latin typeface="Arial" panose="020B0604020202020204" pitchFamily="34" charset="0"/>
                <a:ea typeface="SimSun" panose="02010600030101010101" pitchFamily="2" charset="-122"/>
                <a:cs typeface="Arial" panose="020B0604020202020204" pitchFamily="34" charset="0"/>
              </a:rPr>
              <a:t> 5: </a:t>
            </a:r>
            <a:r>
              <a:rPr lang="en-US" sz="2400" dirty="0" err="1">
                <a:latin typeface="Arial" panose="020B0604020202020204" pitchFamily="34" charset="0"/>
                <a:cs typeface="Arial" panose="020B0604020202020204" pitchFamily="34" charset="0"/>
              </a:rPr>
              <a:t>Hồ</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sơ</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thiết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kế</a:t>
            </a:r>
            <a:r>
              <a:rPr lang="en-US" b="1" dirty="0">
                <a:latin typeface="Arial" panose="020B0604020202020204" pitchFamily="34" charset="0"/>
                <a:ea typeface="SimSun" panose="02010600030101010101" pitchFamily="2" charset="-122"/>
                <a:cs typeface="Arial" panose="020B0604020202020204" pitchFamily="34" charset="0"/>
              </a:rPr>
              <a:t/>
            </a:r>
            <a:br>
              <a:rPr lang="en-US" b="1" dirty="0">
                <a:latin typeface="Arial" panose="020B0604020202020204" pitchFamily="34" charset="0"/>
                <a:ea typeface="SimSun" panose="02010600030101010101" pitchFamily="2" charset="-122"/>
                <a:cs typeface="Arial" panose="020B0604020202020204" pitchFamily="34" charset="0"/>
              </a:rPr>
            </a:br>
            <a:endParaRPr lang="en-US" dirty="0"/>
          </a:p>
        </p:txBody>
      </p:sp>
      <p:sp>
        <p:nvSpPr>
          <p:cNvPr id="3" name="Content Placeholder 2"/>
          <p:cNvSpPr>
            <a:spLocks noGrp="1"/>
          </p:cNvSpPr>
          <p:nvPr>
            <p:ph idx="1"/>
          </p:nvPr>
        </p:nvSpPr>
        <p:spPr>
          <a:xfrm>
            <a:off x="4657772" y="2337674"/>
            <a:ext cx="11029615" cy="3678303"/>
          </a:xfrm>
        </p:spPr>
        <p:txBody>
          <a:bodyPr>
            <a:noAutofit/>
          </a:bodyPr>
          <a:lstStyle/>
          <a:p>
            <a:r>
              <a:rPr lang="en-US" sz="2800" dirty="0">
                <a:latin typeface="Calibri" panose="020F0502020204030204" pitchFamily="34" charset="0"/>
                <a:cs typeface="Calibri" panose="020F0502020204030204" pitchFamily="34" charset="0"/>
              </a:rPr>
              <a:t>5.1. </a:t>
            </a:r>
            <a:r>
              <a:rPr lang="en-US" sz="2800" dirty="0" err="1">
                <a:latin typeface="Calibri" panose="020F0502020204030204" pitchFamily="34" charset="0"/>
                <a:cs typeface="Calibri" panose="020F0502020204030204" pitchFamily="34" charset="0"/>
              </a:rPr>
              <a:t>Khái</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niệm</a:t>
            </a: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5.2. </a:t>
            </a:r>
            <a:r>
              <a:rPr lang="en-US" sz="2800" dirty="0" err="1">
                <a:latin typeface="Calibri" panose="020F0502020204030204" pitchFamily="34" charset="0"/>
                <a:cs typeface="Calibri" panose="020F0502020204030204" pitchFamily="34" charset="0"/>
              </a:rPr>
              <a:t>Vai</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trò</a:t>
            </a: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5.3. </a:t>
            </a:r>
            <a:r>
              <a:rPr lang="en-US" sz="2800" dirty="0" err="1">
                <a:latin typeface="Calibri" panose="020F0502020204030204" pitchFamily="34" charset="0"/>
                <a:cs typeface="Calibri" panose="020F0502020204030204" pitchFamily="34" charset="0"/>
              </a:rPr>
              <a:t>Phân</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loại</a:t>
            </a: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5.4. </a:t>
            </a:r>
            <a:r>
              <a:rPr lang="en-US" sz="2800" dirty="0" err="1">
                <a:latin typeface="Calibri" panose="020F0502020204030204" pitchFamily="34" charset="0"/>
                <a:cs typeface="Calibri" panose="020F0502020204030204" pitchFamily="34" charset="0"/>
              </a:rPr>
              <a:t>Yêu</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cầu</a:t>
            </a:r>
            <a:endParaRPr lang="en-US"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5.5. </a:t>
            </a:r>
            <a:r>
              <a:rPr lang="en-US" sz="2800" dirty="0" err="1">
                <a:latin typeface="Calibri" panose="020F0502020204030204" pitchFamily="34" charset="0"/>
                <a:cs typeface="Calibri" panose="020F0502020204030204" pitchFamily="34" charset="0"/>
              </a:rPr>
              <a:t>Cấu</a:t>
            </a:r>
            <a:r>
              <a:rPr lang="en-US" sz="2800" dirty="0">
                <a:latin typeface="Calibri" panose="020F0502020204030204" pitchFamily="34" charset="0"/>
                <a:cs typeface="Calibri" panose="020F0502020204030204" pitchFamily="34" charset="0"/>
              </a:rPr>
              <a:t> </a:t>
            </a:r>
            <a:r>
              <a:rPr lang="en-US" sz="2800" dirty="0" err="1">
                <a:latin typeface="Calibri" panose="020F0502020204030204" pitchFamily="34" charset="0"/>
                <a:cs typeface="Calibri" panose="020F0502020204030204" pitchFamily="34" charset="0"/>
              </a:rPr>
              <a:t>trúc</a:t>
            </a:r>
            <a:endParaRPr lang="vi-VN" sz="2800" dirty="0">
              <a:latin typeface="Calibri" panose="020F0502020204030204" pitchFamily="34" charset="0"/>
              <a:cs typeface="Calibri" panose="020F0502020204030204" pitchFamily="34" charset="0"/>
            </a:endParaRPr>
          </a:p>
          <a:p>
            <a:r>
              <a:rPr lang="en-US" sz="2800" dirty="0">
                <a:latin typeface="Calibri" panose="020F0502020204030204" pitchFamily="34" charset="0"/>
                <a:cs typeface="Calibri" panose="020F0502020204030204" pitchFamily="34" charset="0"/>
              </a:rPr>
              <a:t>5.6. </a:t>
            </a:r>
            <a:r>
              <a:rPr lang="en-US" sz="2800" err="1">
                <a:latin typeface="Calibri" panose="020F0502020204030204" pitchFamily="34" charset="0"/>
                <a:cs typeface="Calibri" panose="020F0502020204030204" pitchFamily="34" charset="0"/>
              </a:rPr>
              <a:t>Thuyết</a:t>
            </a:r>
            <a:r>
              <a:rPr lang="en-US" sz="2800">
                <a:latin typeface="Calibri" panose="020F0502020204030204" pitchFamily="34" charset="0"/>
                <a:cs typeface="Calibri" panose="020F0502020204030204" pitchFamily="34" charset="0"/>
              </a:rPr>
              <a:t> </a:t>
            </a:r>
            <a:r>
              <a:rPr lang="en-US" sz="2800" smtClean="0">
                <a:latin typeface="Calibri" panose="020F0502020204030204" pitchFamily="34" charset="0"/>
                <a:cs typeface="Calibri" panose="020F0502020204030204" pitchFamily="34" charset="0"/>
              </a:rPr>
              <a:t>trình</a:t>
            </a:r>
            <a:endParaRPr lang="en-US" sz="28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611114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23457" y="1458348"/>
            <a:ext cx="11299970" cy="1366528"/>
          </a:xfrm>
          <a:prstGeom prst="rect">
            <a:avLst/>
          </a:prstGeom>
        </p:spPr>
        <p:txBody>
          <a:bodyPr wrap="square">
            <a:spAutoFit/>
          </a:bodyPr>
          <a:lstStyle/>
          <a:p>
            <a:pPr algn="just">
              <a:lnSpc>
                <a:spcPct val="120000"/>
              </a:lnSpc>
            </a:pPr>
            <a:r>
              <a:rPr lang="vi-VN" sz="2300" smtClean="0">
                <a:solidFill>
                  <a:prstClr val="black"/>
                </a:solidFill>
                <a:latin typeface="Arial" panose="020B0604020202020204" pitchFamily="34" charset="0"/>
                <a:ea typeface="SimSun" panose="02010600030101010101" pitchFamily="2" charset="-122"/>
                <a:cs typeface="Arial" panose="020B0604020202020204" pitchFamily="34" charset="0"/>
              </a:rPr>
              <a:t>Hồ </a:t>
            </a:r>
            <a:r>
              <a:rPr lang="vi-VN" sz="2300">
                <a:solidFill>
                  <a:prstClr val="black"/>
                </a:solidFill>
                <a:latin typeface="Arial" panose="020B0604020202020204" pitchFamily="34" charset="0"/>
                <a:ea typeface="SimSun" panose="02010600030101010101" pitchFamily="2" charset="-122"/>
                <a:cs typeface="Arial" panose="020B0604020202020204" pitchFamily="34" charset="0"/>
              </a:rPr>
              <a:t>sơ thiết kế cung cấp cái nhìn về phong cách thiết kế và sở thích của người thiết kế. Hồ sơ thiết kế sản phẩm thể hiện ý tưởng thiết kế, giải trình các cách thức thiết kế sản phẩm và phát triển ý tưởng</a:t>
            </a:r>
            <a:r>
              <a:rPr lang="vi-VN" sz="2300" smtClean="0">
                <a:solidFill>
                  <a:prstClr val="black"/>
                </a:solidFill>
                <a:latin typeface="Arial" panose="020B0604020202020204" pitchFamily="34" charset="0"/>
                <a:ea typeface="SimSun" panose="02010600030101010101" pitchFamily="2" charset="-122"/>
                <a:cs typeface="Arial" panose="020B0604020202020204" pitchFamily="34" charset="0"/>
              </a:rPr>
              <a:t>.”</a:t>
            </a:r>
            <a:endParaRPr lang="vi-VN" sz="2300">
              <a:solidFill>
                <a:prstClr val="black"/>
              </a:solidFill>
              <a:latin typeface="Arial" panose="020B0604020202020204" pitchFamily="34" charset="0"/>
              <a:ea typeface="SimSun" panose="02010600030101010101" pitchFamily="2" charset="-122"/>
              <a:cs typeface="Arial" panose="020B0604020202020204" pitchFamily="34" charset="0"/>
            </a:endParaRPr>
          </a:p>
        </p:txBody>
      </p:sp>
      <p:sp>
        <p:nvSpPr>
          <p:cNvPr id="3" name="Rectangle 2"/>
          <p:cNvSpPr/>
          <p:nvPr/>
        </p:nvSpPr>
        <p:spPr>
          <a:xfrm>
            <a:off x="901129" y="873853"/>
            <a:ext cx="1922321" cy="461665"/>
          </a:xfrm>
          <a:prstGeom prst="rect">
            <a:avLst/>
          </a:prstGeom>
        </p:spPr>
        <p:txBody>
          <a:bodyPr wrap="none">
            <a:spAutoFit/>
          </a:bodyPr>
          <a:lstStyle/>
          <a:p>
            <a:r>
              <a:rPr lang="en-US" sz="2400" b="1" dirty="0">
                <a:solidFill>
                  <a:prstClr val="black"/>
                </a:solidFill>
                <a:latin typeface="Calibri" panose="020F0502020204030204" pitchFamily="34" charset="0"/>
                <a:cs typeface="Calibri" panose="020F0502020204030204" pitchFamily="34" charset="0"/>
              </a:rPr>
              <a:t>5.1 </a:t>
            </a:r>
            <a:r>
              <a:rPr lang="en-US" sz="2400" b="1" dirty="0" err="1">
                <a:solidFill>
                  <a:prstClr val="black"/>
                </a:solidFill>
                <a:latin typeface="Calibri" panose="020F0502020204030204" pitchFamily="34" charset="0"/>
                <a:cs typeface="Calibri" panose="020F0502020204030204" pitchFamily="34" charset="0"/>
              </a:rPr>
              <a:t>Khái</a:t>
            </a:r>
            <a:r>
              <a:rPr lang="en-US" sz="2400" b="1" dirty="0">
                <a:solidFill>
                  <a:prstClr val="black"/>
                </a:solidFill>
                <a:latin typeface="Calibri" panose="020F0502020204030204" pitchFamily="34" charset="0"/>
                <a:cs typeface="Calibri" panose="020F0502020204030204" pitchFamily="34" charset="0"/>
              </a:rPr>
              <a:t> </a:t>
            </a:r>
            <a:r>
              <a:rPr lang="en-US" sz="2400" b="1" dirty="0" err="1">
                <a:solidFill>
                  <a:prstClr val="black"/>
                </a:solidFill>
                <a:latin typeface="Calibri" panose="020F0502020204030204" pitchFamily="34" charset="0"/>
                <a:cs typeface="Calibri" panose="020F0502020204030204" pitchFamily="34" charset="0"/>
              </a:rPr>
              <a:t>niệm</a:t>
            </a:r>
            <a:endParaRPr lang="en-US" sz="2400" b="1" dirty="0">
              <a:solidFill>
                <a:prstClr val="black"/>
              </a:solidFill>
            </a:endParaRPr>
          </a:p>
        </p:txBody>
      </p:sp>
      <p:sp>
        <p:nvSpPr>
          <p:cNvPr id="5" name="Rectangle 4"/>
          <p:cNvSpPr/>
          <p:nvPr/>
        </p:nvSpPr>
        <p:spPr>
          <a:xfrm>
            <a:off x="4108886" y="0"/>
            <a:ext cx="4061305" cy="446276"/>
          </a:xfrm>
          <a:prstGeom prst="rect">
            <a:avLst/>
          </a:prstGeom>
        </p:spPr>
        <p:txBody>
          <a:bodyPr wrap="none">
            <a:spAutoFit/>
          </a:bodyPr>
          <a:lstStyle/>
          <a:p>
            <a:r>
              <a:rPr lang="en-US" sz="2300" dirty="0" err="1">
                <a:solidFill>
                  <a:prstClr val="black"/>
                </a:solidFill>
                <a:latin typeface="Arial" panose="020B0604020202020204" pitchFamily="34" charset="0"/>
                <a:ea typeface="SimSun" panose="02010600030101010101" pitchFamily="2" charset="-122"/>
                <a:cs typeface="Arial" panose="020B0604020202020204" pitchFamily="34" charset="0"/>
              </a:rPr>
              <a:t>Ch</a:t>
            </a:r>
            <a:r>
              <a:rPr lang="vi-VN" sz="2300" dirty="0">
                <a:solidFill>
                  <a:prstClr val="black"/>
                </a:solidFill>
                <a:latin typeface="Arial" panose="020B0604020202020204" pitchFamily="34" charset="0"/>
                <a:ea typeface="SimSun" panose="02010600030101010101" pitchFamily="2" charset="-122"/>
                <a:cs typeface="Arial" panose="020B0604020202020204" pitchFamily="34" charset="0"/>
              </a:rPr>
              <a:t>ư</a:t>
            </a:r>
            <a:r>
              <a:rPr lang="en-US" sz="2300" dirty="0" err="1">
                <a:solidFill>
                  <a:prstClr val="black"/>
                </a:solidFill>
                <a:latin typeface="Arial" panose="020B0604020202020204" pitchFamily="34" charset="0"/>
                <a:ea typeface="SimSun" panose="02010600030101010101" pitchFamily="2" charset="-122"/>
                <a:cs typeface="Arial" panose="020B0604020202020204" pitchFamily="34" charset="0"/>
              </a:rPr>
              <a:t>ơng</a:t>
            </a:r>
            <a:r>
              <a:rPr lang="en-US" sz="2300" dirty="0">
                <a:solidFill>
                  <a:prstClr val="black"/>
                </a:solidFill>
                <a:latin typeface="Arial" panose="020B0604020202020204" pitchFamily="34" charset="0"/>
                <a:ea typeface="SimSun" panose="02010600030101010101" pitchFamily="2" charset="-122"/>
                <a:cs typeface="Arial" panose="020B0604020202020204" pitchFamily="34" charset="0"/>
              </a:rPr>
              <a:t> 5: </a:t>
            </a:r>
            <a:r>
              <a:rPr lang="en-US" sz="2300" dirty="0">
                <a:solidFill>
                  <a:prstClr val="black"/>
                </a:solidFill>
                <a:latin typeface="Arial" panose="020B0604020202020204" pitchFamily="34" charset="0"/>
                <a:cs typeface="Arial" panose="020B0604020202020204" pitchFamily="34" charset="0"/>
              </a:rPr>
              <a:t>HỒ SƠ THIẾT KẾ</a:t>
            </a:r>
            <a:endParaRPr lang="en-US" sz="2300" dirty="0">
              <a:solidFill>
                <a:prstClr val="black"/>
              </a:solidFill>
            </a:endParaRPr>
          </a:p>
        </p:txBody>
      </p:sp>
      <p:sp>
        <p:nvSpPr>
          <p:cNvPr id="6" name="Rectangle 5"/>
          <p:cNvSpPr/>
          <p:nvPr/>
        </p:nvSpPr>
        <p:spPr>
          <a:xfrm>
            <a:off x="901129" y="3098438"/>
            <a:ext cx="1486369" cy="461665"/>
          </a:xfrm>
          <a:prstGeom prst="rect">
            <a:avLst/>
          </a:prstGeom>
        </p:spPr>
        <p:txBody>
          <a:bodyPr wrap="none">
            <a:spAutoFit/>
          </a:bodyPr>
          <a:lstStyle/>
          <a:p>
            <a:r>
              <a:rPr lang="en-US" sz="2400" b="1" smtClean="0">
                <a:solidFill>
                  <a:prstClr val="black"/>
                </a:solidFill>
                <a:latin typeface="Calibri" panose="020F0502020204030204" pitchFamily="34" charset="0"/>
                <a:cs typeface="Calibri" panose="020F0502020204030204" pitchFamily="34" charset="0"/>
              </a:rPr>
              <a:t>5.2 Vai trò</a:t>
            </a:r>
            <a:endParaRPr lang="en-US" sz="2400" b="1" dirty="0">
              <a:solidFill>
                <a:prstClr val="black"/>
              </a:solidFill>
            </a:endParaRPr>
          </a:p>
        </p:txBody>
      </p:sp>
      <p:sp>
        <p:nvSpPr>
          <p:cNvPr id="7" name="Rectangle 6"/>
          <p:cNvSpPr/>
          <p:nvPr/>
        </p:nvSpPr>
        <p:spPr>
          <a:xfrm>
            <a:off x="423457" y="3616235"/>
            <a:ext cx="11299970" cy="1327479"/>
          </a:xfrm>
          <a:prstGeom prst="rect">
            <a:avLst/>
          </a:prstGeom>
        </p:spPr>
        <p:txBody>
          <a:bodyPr wrap="square">
            <a:spAutoFit/>
          </a:bodyPr>
          <a:lstStyle/>
          <a:p>
            <a:pPr algn="just">
              <a:lnSpc>
                <a:spcPct val="120000"/>
              </a:lnSpc>
            </a:pPr>
            <a:r>
              <a:rPr lang="vi-VN" sz="2300">
                <a:solidFill>
                  <a:prstClr val="black"/>
                </a:solidFill>
                <a:latin typeface="Arial" panose="020B0604020202020204" pitchFamily="34" charset="0"/>
                <a:ea typeface="SimSun" panose="02010600030101010101" pitchFamily="2" charset="-122"/>
                <a:cs typeface="Arial" panose="020B0604020202020204" pitchFamily="34" charset="0"/>
              </a:rPr>
              <a:t>Hồ sơ thiết kế sản phẩm </a:t>
            </a:r>
            <a:r>
              <a:rPr lang="vi-VN" sz="2300" smtClean="0">
                <a:solidFill>
                  <a:prstClr val="black"/>
                </a:solidFill>
                <a:latin typeface="Arial" panose="020B0604020202020204" pitchFamily="34" charset="0"/>
                <a:ea typeface="SimSun" panose="02010600030101010101" pitchFamily="2" charset="-122"/>
                <a:cs typeface="Arial" panose="020B0604020202020204" pitchFamily="34" charset="0"/>
              </a:rPr>
              <a:t>mang </a:t>
            </a:r>
            <a:r>
              <a:rPr lang="vi-VN" sz="2300">
                <a:solidFill>
                  <a:prstClr val="black"/>
                </a:solidFill>
                <a:latin typeface="Arial" panose="020B0604020202020204" pitchFamily="34" charset="0"/>
                <a:ea typeface="SimSun" panose="02010600030101010101" pitchFamily="2" charset="-122"/>
                <a:cs typeface="Arial" panose="020B0604020202020204" pitchFamily="34" charset="0"/>
              </a:rPr>
              <a:t>lại lợi ích cho doanh </a:t>
            </a:r>
            <a:r>
              <a:rPr lang="vi-VN" sz="2300" smtClean="0">
                <a:solidFill>
                  <a:prstClr val="black"/>
                </a:solidFill>
                <a:latin typeface="Arial" panose="020B0604020202020204" pitchFamily="34" charset="0"/>
                <a:ea typeface="SimSun" panose="02010600030101010101" pitchFamily="2" charset="-122"/>
                <a:cs typeface="Arial" panose="020B0604020202020204" pitchFamily="34" charset="0"/>
              </a:rPr>
              <a:t>nghiệp</a:t>
            </a:r>
            <a:r>
              <a:rPr lang="en-US" sz="2300" smtClean="0">
                <a:solidFill>
                  <a:prstClr val="black"/>
                </a:solidFill>
                <a:latin typeface="Arial" panose="020B0604020202020204" pitchFamily="34" charset="0"/>
                <a:ea typeface="SimSun" panose="02010600030101010101" pitchFamily="2" charset="-122"/>
                <a:cs typeface="Arial" panose="020B0604020202020204" pitchFamily="34" charset="0"/>
              </a:rPr>
              <a:t>, </a:t>
            </a:r>
            <a:r>
              <a:rPr lang="vi-VN" sz="2300" smtClean="0">
                <a:solidFill>
                  <a:prstClr val="black"/>
                </a:solidFill>
                <a:latin typeface="Arial" panose="020B0604020202020204" pitchFamily="34" charset="0"/>
                <a:ea typeface="SimSun" panose="02010600030101010101" pitchFamily="2" charset="-122"/>
                <a:cs typeface="Arial" panose="020B0604020202020204" pitchFamily="34" charset="0"/>
              </a:rPr>
              <a:t>có </a:t>
            </a:r>
            <a:r>
              <a:rPr lang="vi-VN" sz="2300">
                <a:solidFill>
                  <a:prstClr val="black"/>
                </a:solidFill>
                <a:latin typeface="Arial" panose="020B0604020202020204" pitchFamily="34" charset="0"/>
                <a:ea typeface="SimSun" panose="02010600030101010101" pitchFamily="2" charset="-122"/>
                <a:cs typeface="Arial" panose="020B0604020202020204" pitchFamily="34" charset="0"/>
              </a:rPr>
              <a:t>vai trò rất lớn trong việc thuyết phục khách hàng. Khách hàng có thể hiểu được sản phẩm từ phát triển ý tưởng cho đến sản phẩm hoàn </a:t>
            </a:r>
            <a:r>
              <a:rPr lang="vi-VN" sz="2300" smtClean="0">
                <a:solidFill>
                  <a:prstClr val="black"/>
                </a:solidFill>
                <a:latin typeface="Arial" panose="020B0604020202020204" pitchFamily="34" charset="0"/>
                <a:ea typeface="SimSun" panose="02010600030101010101" pitchFamily="2" charset="-122"/>
                <a:cs typeface="Arial" panose="020B0604020202020204" pitchFamily="34" charset="0"/>
              </a:rPr>
              <a:t>thiện</a:t>
            </a:r>
            <a:r>
              <a:rPr lang="en-US" sz="2300" smtClean="0">
                <a:solidFill>
                  <a:prstClr val="black"/>
                </a:solidFill>
                <a:latin typeface="Arial" panose="020B0604020202020204" pitchFamily="34" charset="0"/>
                <a:ea typeface="SimSun" panose="02010600030101010101" pitchFamily="2" charset="-122"/>
                <a:cs typeface="Arial" panose="020B0604020202020204" pitchFamily="34" charset="0"/>
              </a:rPr>
              <a:t>, </a:t>
            </a:r>
            <a:r>
              <a:rPr lang="vi-VN" sz="2300" smtClean="0">
                <a:solidFill>
                  <a:prstClr val="black"/>
                </a:solidFill>
                <a:latin typeface="Arial" panose="020B0604020202020204" pitchFamily="34" charset="0"/>
                <a:ea typeface="SimSun" panose="02010600030101010101" pitchFamily="2" charset="-122"/>
                <a:cs typeface="Arial" panose="020B0604020202020204" pitchFamily="34" charset="0"/>
              </a:rPr>
              <a:t>cho </a:t>
            </a:r>
            <a:r>
              <a:rPr lang="vi-VN" sz="2300">
                <a:solidFill>
                  <a:prstClr val="black"/>
                </a:solidFill>
                <a:latin typeface="Arial" panose="020B0604020202020204" pitchFamily="34" charset="0"/>
                <a:ea typeface="SimSun" panose="02010600030101010101" pitchFamily="2" charset="-122"/>
                <a:cs typeface="Arial" panose="020B0604020202020204" pitchFamily="34" charset="0"/>
              </a:rPr>
              <a:t>thấy được tính khả thi của sản phẩm.</a:t>
            </a:r>
          </a:p>
        </p:txBody>
      </p:sp>
    </p:spTree>
    <p:extLst>
      <p:ext uri="{BB962C8B-B14F-4D97-AF65-F5344CB8AC3E}">
        <p14:creationId xmlns:p14="http://schemas.microsoft.com/office/powerpoint/2010/main" val="10226458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697656" y="28177"/>
            <a:ext cx="4182555" cy="446276"/>
          </a:xfrm>
          <a:prstGeom prst="rect">
            <a:avLst/>
          </a:prstGeom>
        </p:spPr>
        <p:txBody>
          <a:bodyPr wrap="none">
            <a:spAutoFit/>
          </a:bodyPr>
          <a:lstStyle/>
          <a:p>
            <a:r>
              <a:rPr lang="en-US" sz="2300" b="1" dirty="0" err="1">
                <a:solidFill>
                  <a:prstClr val="black"/>
                </a:solidFill>
                <a:latin typeface="Arial" panose="020B0604020202020204" pitchFamily="34" charset="0"/>
                <a:ea typeface="SimSun" panose="02010600030101010101" pitchFamily="2" charset="-122"/>
                <a:cs typeface="Arial" panose="020B0604020202020204" pitchFamily="34" charset="0"/>
              </a:rPr>
              <a:t>Ch</a:t>
            </a:r>
            <a:r>
              <a:rPr lang="vi-VN" sz="2300" b="1" dirty="0">
                <a:solidFill>
                  <a:prstClr val="black"/>
                </a:solidFill>
                <a:latin typeface="Arial" panose="020B0604020202020204" pitchFamily="34" charset="0"/>
                <a:ea typeface="SimSun" panose="02010600030101010101" pitchFamily="2" charset="-122"/>
                <a:cs typeface="Arial" panose="020B0604020202020204" pitchFamily="34" charset="0"/>
              </a:rPr>
              <a:t>ư</a:t>
            </a:r>
            <a:r>
              <a:rPr lang="en-US" sz="2300" b="1" dirty="0" err="1">
                <a:solidFill>
                  <a:prstClr val="black"/>
                </a:solidFill>
                <a:latin typeface="Arial" panose="020B0604020202020204" pitchFamily="34" charset="0"/>
                <a:ea typeface="SimSun" panose="02010600030101010101" pitchFamily="2" charset="-122"/>
                <a:cs typeface="Arial" panose="020B0604020202020204" pitchFamily="34" charset="0"/>
              </a:rPr>
              <a:t>ơng</a:t>
            </a:r>
            <a:r>
              <a:rPr lang="en-US" sz="2300" b="1" dirty="0">
                <a:solidFill>
                  <a:prstClr val="black"/>
                </a:solidFill>
                <a:latin typeface="Arial" panose="020B0604020202020204" pitchFamily="34" charset="0"/>
                <a:ea typeface="SimSun" panose="02010600030101010101" pitchFamily="2" charset="-122"/>
                <a:cs typeface="Arial" panose="020B0604020202020204" pitchFamily="34" charset="0"/>
              </a:rPr>
              <a:t> 5: </a:t>
            </a:r>
            <a:r>
              <a:rPr lang="en-US" sz="2300" b="1" dirty="0">
                <a:solidFill>
                  <a:prstClr val="black"/>
                </a:solidFill>
                <a:latin typeface="Arial" panose="020B0604020202020204" pitchFamily="34" charset="0"/>
                <a:cs typeface="Arial" panose="020B0604020202020204" pitchFamily="34" charset="0"/>
              </a:rPr>
              <a:t>HỒ SƠ THIẾT KẾ</a:t>
            </a:r>
            <a:endParaRPr lang="en-US" sz="2300" b="1" dirty="0">
              <a:solidFill>
                <a:prstClr val="black"/>
              </a:solidFill>
            </a:endParaRPr>
          </a:p>
        </p:txBody>
      </p:sp>
      <p:sp>
        <p:nvSpPr>
          <p:cNvPr id="5" name="Rectangle 4"/>
          <p:cNvSpPr/>
          <p:nvPr/>
        </p:nvSpPr>
        <p:spPr>
          <a:xfrm>
            <a:off x="1008430" y="884836"/>
            <a:ext cx="1638910" cy="446276"/>
          </a:xfrm>
          <a:prstGeom prst="rect">
            <a:avLst/>
          </a:prstGeom>
        </p:spPr>
        <p:txBody>
          <a:bodyPr wrap="none">
            <a:spAutoFit/>
          </a:bodyPr>
          <a:lstStyle/>
          <a:p>
            <a:r>
              <a:rPr lang="en-US" sz="2300" b="1" smtClean="0">
                <a:solidFill>
                  <a:prstClr val="black"/>
                </a:solidFill>
                <a:latin typeface="Calibri" panose="020F0502020204030204" pitchFamily="34" charset="0"/>
                <a:cs typeface="Calibri" panose="020F0502020204030204" pitchFamily="34" charset="0"/>
              </a:rPr>
              <a:t>5.3. Yêu cầu</a:t>
            </a:r>
            <a:endParaRPr lang="en-US" sz="2300" b="1" dirty="0">
              <a:solidFill>
                <a:prstClr val="black"/>
              </a:solidFill>
              <a:latin typeface="Calibri" panose="020F0502020204030204" pitchFamily="34" charset="0"/>
              <a:cs typeface="Calibri" panose="020F0502020204030204" pitchFamily="34" charset="0"/>
            </a:endParaRPr>
          </a:p>
        </p:txBody>
      </p:sp>
      <p:sp>
        <p:nvSpPr>
          <p:cNvPr id="35" name="Rectangle 34"/>
          <p:cNvSpPr/>
          <p:nvPr/>
        </p:nvSpPr>
        <p:spPr>
          <a:xfrm>
            <a:off x="1051861" y="1331112"/>
            <a:ext cx="9946675" cy="923330"/>
          </a:xfrm>
          <a:prstGeom prst="rect">
            <a:avLst/>
          </a:prstGeom>
        </p:spPr>
        <p:txBody>
          <a:bodyPr wrap="square">
            <a:spAutoFit/>
          </a:bodyPr>
          <a:lstStyle/>
          <a:p>
            <a:pPr indent="228600" algn="just">
              <a:lnSpc>
                <a:spcPct val="150000"/>
              </a:lnSpc>
            </a:pPr>
            <a:r>
              <a:rPr lang="en-US" smtClean="0">
                <a:solidFill>
                  <a:prstClr val="black"/>
                </a:solidFill>
                <a:latin typeface="Arial" panose="020B0604020202020204" pitchFamily="34" charset="0"/>
                <a:ea typeface="SimSun" panose="02010600030101010101" pitchFamily="2" charset="-122"/>
                <a:cs typeface="Arial" panose="020B0604020202020204" pitchFamily="34" charset="0"/>
              </a:rPr>
              <a:t>H</a:t>
            </a:r>
            <a:r>
              <a:rPr lang="vi-VN" smtClean="0">
                <a:solidFill>
                  <a:prstClr val="black"/>
                </a:solidFill>
                <a:latin typeface="Arial" panose="020B0604020202020204" pitchFamily="34" charset="0"/>
                <a:ea typeface="SimSun" panose="02010600030101010101" pitchFamily="2" charset="-122"/>
                <a:cs typeface="Arial" panose="020B0604020202020204" pitchFamily="34" charset="0"/>
              </a:rPr>
              <a:t>ồ </a:t>
            </a:r>
            <a:r>
              <a:rPr lang="vi-VN" dirty="0">
                <a:solidFill>
                  <a:prstClr val="black"/>
                </a:solidFill>
                <a:latin typeface="Arial" panose="020B0604020202020204" pitchFamily="34" charset="0"/>
                <a:ea typeface="SimSun" panose="02010600030101010101" pitchFamily="2" charset="-122"/>
                <a:cs typeface="Arial" panose="020B0604020202020204" pitchFamily="34" charset="0"/>
              </a:rPr>
              <a:t>sơ có c</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ấu</a:t>
            </a:r>
            <a:r>
              <a:rPr lang="vi-VN" dirty="0">
                <a:solidFill>
                  <a:prstClr val="black"/>
                </a:solidFill>
                <a:latin typeface="Arial" panose="020B0604020202020204" pitchFamily="34" charset="0"/>
                <a:ea typeface="SimSun" panose="02010600030101010101" pitchFamily="2" charset="-122"/>
                <a:cs typeface="Arial" panose="020B0604020202020204" pitchFamily="34" charset="0"/>
              </a:rPr>
              <a:t> trúc trình bày phù hợp triển khai </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ý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tưởng</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sản</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phẩm</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một</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vi-VN" dirty="0">
                <a:solidFill>
                  <a:prstClr val="black"/>
                </a:solidFill>
                <a:latin typeface="Arial" panose="020B0604020202020204" pitchFamily="34" charset="0"/>
                <a:ea typeface="SimSun" panose="02010600030101010101" pitchFamily="2" charset="-122"/>
                <a:cs typeface="Arial" panose="020B0604020202020204" pitchFamily="34" charset="0"/>
              </a:rPr>
              <a:t>cách đầy đủ và rõ</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ràng</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vi-VN" dirty="0">
                <a:solidFill>
                  <a:prstClr val="black"/>
                </a:solidFill>
                <a:latin typeface="Arial" panose="020B0604020202020204" pitchFamily="34" charset="0"/>
                <a:ea typeface="SimSun" panose="02010600030101010101" pitchFamily="2" charset="-122"/>
                <a:cs typeface="Arial" panose="020B0604020202020204" pitchFamily="34" charset="0"/>
              </a:rPr>
              <a:t>nhất</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bao</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gồm</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những</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yêu</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cầu</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về</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hình</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thức</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dirty="0" err="1">
                <a:solidFill>
                  <a:prstClr val="black"/>
                </a:solidFill>
                <a:latin typeface="Arial" panose="020B0604020202020204" pitchFamily="34" charset="0"/>
                <a:ea typeface="SimSun" panose="02010600030101010101" pitchFamily="2" charset="-122"/>
                <a:cs typeface="Arial" panose="020B0604020202020204" pitchFamily="34" charset="0"/>
              </a:rPr>
              <a:t>và</a:t>
            </a:r>
            <a:r>
              <a:rPr lang="en-US"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vi-VN" dirty="0">
                <a:solidFill>
                  <a:prstClr val="black"/>
                </a:solidFill>
                <a:latin typeface="Arial" panose="020B0604020202020204" pitchFamily="34" charset="0"/>
                <a:ea typeface="SimSun" panose="02010600030101010101" pitchFamily="2" charset="-122"/>
                <a:cs typeface="Arial" panose="020B0604020202020204" pitchFamily="34" charset="0"/>
              </a:rPr>
              <a:t>nội dung</a:t>
            </a:r>
            <a:endParaRPr lang="en-US" dirty="0">
              <a:solidFill>
                <a:prstClr val="black"/>
              </a:solidFill>
              <a:latin typeface="Arial" panose="020B0604020202020204" pitchFamily="34" charset="0"/>
              <a:ea typeface="SimSun" panose="02010600030101010101" pitchFamily="2" charset="-122"/>
              <a:cs typeface="Arial" panose="020B0604020202020204" pitchFamily="34" charset="0"/>
            </a:endParaRPr>
          </a:p>
        </p:txBody>
      </p:sp>
      <p:sp>
        <p:nvSpPr>
          <p:cNvPr id="15" name="Rectangle 14"/>
          <p:cNvSpPr/>
          <p:nvPr/>
        </p:nvSpPr>
        <p:spPr>
          <a:xfrm>
            <a:off x="1051861" y="2601030"/>
            <a:ext cx="1843774" cy="446276"/>
          </a:xfrm>
          <a:prstGeom prst="rect">
            <a:avLst/>
          </a:prstGeom>
        </p:spPr>
        <p:txBody>
          <a:bodyPr wrap="none">
            <a:spAutoFit/>
          </a:bodyPr>
          <a:lstStyle/>
          <a:p>
            <a:r>
              <a:rPr lang="en-US" sz="2300" b="1" smtClean="0">
                <a:solidFill>
                  <a:prstClr val="black"/>
                </a:solidFill>
                <a:latin typeface="Calibri" panose="020F0502020204030204" pitchFamily="34" charset="0"/>
                <a:cs typeface="Calibri" panose="020F0502020204030204" pitchFamily="34" charset="0"/>
              </a:rPr>
              <a:t>5.4. </a:t>
            </a:r>
            <a:r>
              <a:rPr lang="en-US" sz="2300" b="1" dirty="0" err="1">
                <a:solidFill>
                  <a:prstClr val="black"/>
                </a:solidFill>
                <a:latin typeface="Calibri" panose="020F0502020204030204" pitchFamily="34" charset="0"/>
                <a:cs typeface="Calibri" panose="020F0502020204030204" pitchFamily="34" charset="0"/>
              </a:rPr>
              <a:t>Phân</a:t>
            </a:r>
            <a:r>
              <a:rPr lang="en-US" sz="2300" b="1" dirty="0">
                <a:solidFill>
                  <a:prstClr val="black"/>
                </a:solidFill>
                <a:latin typeface="Calibri" panose="020F0502020204030204" pitchFamily="34" charset="0"/>
                <a:cs typeface="Calibri" panose="020F0502020204030204" pitchFamily="34" charset="0"/>
              </a:rPr>
              <a:t> </a:t>
            </a:r>
            <a:r>
              <a:rPr lang="en-US" sz="2300" b="1" dirty="0" err="1">
                <a:solidFill>
                  <a:prstClr val="black"/>
                </a:solidFill>
                <a:latin typeface="Calibri" panose="020F0502020204030204" pitchFamily="34" charset="0"/>
                <a:cs typeface="Calibri" panose="020F0502020204030204" pitchFamily="34" charset="0"/>
              </a:rPr>
              <a:t>loại</a:t>
            </a:r>
            <a:endParaRPr lang="en-US" sz="2300" b="1" dirty="0">
              <a:solidFill>
                <a:prstClr val="black"/>
              </a:solidFill>
              <a:latin typeface="Calibri" panose="020F0502020204030204" pitchFamily="34" charset="0"/>
              <a:cs typeface="Calibri" panose="020F0502020204030204" pitchFamily="34" charset="0"/>
            </a:endParaRPr>
          </a:p>
        </p:txBody>
      </p:sp>
      <p:sp>
        <p:nvSpPr>
          <p:cNvPr id="16" name="Rectangle 15"/>
          <p:cNvSpPr/>
          <p:nvPr/>
        </p:nvSpPr>
        <p:spPr>
          <a:xfrm>
            <a:off x="1391185" y="3111101"/>
            <a:ext cx="3902928" cy="461665"/>
          </a:xfrm>
          <a:prstGeom prst="rect">
            <a:avLst/>
          </a:prstGeom>
        </p:spPr>
        <p:txBody>
          <a:bodyPr wrap="square">
            <a:spAutoFit/>
          </a:bodyPr>
          <a:lstStyle/>
          <a:p>
            <a:pPr marL="234950" lvl="2" indent="-234950">
              <a:lnSpc>
                <a:spcPct val="150000"/>
              </a:lnSpc>
              <a:buFont typeface="Wingdings" panose="05000000000000000000" pitchFamily="2" charset="2"/>
              <a:buChar char="§"/>
            </a:pPr>
            <a:r>
              <a:rPr lang="vi-VN" sz="1600" b="1" dirty="0">
                <a:solidFill>
                  <a:srgbClr val="1A3260"/>
                </a:solidFill>
                <a:latin typeface="Arial" panose="020B0604020202020204" pitchFamily="34" charset="0"/>
                <a:ea typeface="SimSun" panose="02010600030101010101" pitchFamily="2" charset="-122"/>
                <a:cs typeface="Arial" panose="020B0604020202020204" pitchFamily="34" charset="0"/>
              </a:rPr>
              <a:t>Phân </a:t>
            </a:r>
            <a:r>
              <a:rPr lang="vi-VN" sz="1600" b="1">
                <a:solidFill>
                  <a:srgbClr val="1A3260"/>
                </a:solidFill>
                <a:latin typeface="Arial" panose="020B0604020202020204" pitchFamily="34" charset="0"/>
                <a:ea typeface="SimSun" panose="02010600030101010101" pitchFamily="2" charset="-122"/>
                <a:cs typeface="Arial" panose="020B0604020202020204" pitchFamily="34" charset="0"/>
              </a:rPr>
              <a:t>loại theo lĩnh vực của thiết kế: </a:t>
            </a:r>
            <a:endParaRPr lang="en-US" sz="16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17" name="Rectangle 16"/>
          <p:cNvSpPr/>
          <p:nvPr/>
        </p:nvSpPr>
        <p:spPr>
          <a:xfrm>
            <a:off x="2470260" y="3696321"/>
            <a:ext cx="1837362" cy="338554"/>
          </a:xfrm>
          <a:prstGeom prst="rect">
            <a:avLst/>
          </a:prstGeom>
        </p:spPr>
        <p:txBody>
          <a:bodyPr wrap="none">
            <a:spAutoFit/>
          </a:bodyPr>
          <a:lstStyle/>
          <a:p>
            <a:r>
              <a:rPr lang="en-US" sz="1600" i="1">
                <a:solidFill>
                  <a:srgbClr val="1A3260">
                    <a:lumMod val="75000"/>
                  </a:srgbClr>
                </a:solidFill>
                <a:latin typeface="Arial" panose="020B0604020202020204" pitchFamily="34" charset="0"/>
                <a:cs typeface="Arial" panose="020B0604020202020204" pitchFamily="34" charset="0"/>
              </a:rPr>
              <a:t>Thiết kế thời trang</a:t>
            </a:r>
            <a:endParaRPr lang="en-US" sz="1600" i="1" dirty="0" err="1">
              <a:solidFill>
                <a:srgbClr val="1A3260">
                  <a:lumMod val="75000"/>
                </a:srgbClr>
              </a:solidFill>
              <a:latin typeface="Arial" panose="020B0604020202020204" pitchFamily="34" charset="0"/>
              <a:cs typeface="Arial" panose="020B0604020202020204" pitchFamily="34" charset="0"/>
            </a:endParaRPr>
          </a:p>
        </p:txBody>
      </p:sp>
      <p:sp>
        <p:nvSpPr>
          <p:cNvPr id="19" name="Rectangle 18"/>
          <p:cNvSpPr/>
          <p:nvPr/>
        </p:nvSpPr>
        <p:spPr>
          <a:xfrm>
            <a:off x="2470260" y="5266037"/>
            <a:ext cx="1645002" cy="338554"/>
          </a:xfrm>
          <a:prstGeom prst="rect">
            <a:avLst/>
          </a:prstGeom>
        </p:spPr>
        <p:txBody>
          <a:bodyPr wrap="none">
            <a:spAutoFit/>
          </a:bodyPr>
          <a:lstStyle/>
          <a:p>
            <a:r>
              <a:rPr lang="en-US" sz="1600" i="1">
                <a:solidFill>
                  <a:srgbClr val="1A3260">
                    <a:lumMod val="75000"/>
                  </a:srgbClr>
                </a:solidFill>
                <a:latin typeface="Arial" panose="020B0604020202020204" pitchFamily="34" charset="0"/>
                <a:cs typeface="Arial" panose="020B0604020202020204" pitchFamily="34" charset="0"/>
              </a:rPr>
              <a:t>Thiết kế nội thất</a:t>
            </a:r>
            <a:endParaRPr lang="en-US" sz="1600" i="1" dirty="0">
              <a:solidFill>
                <a:srgbClr val="1A3260">
                  <a:lumMod val="75000"/>
                </a:srgbClr>
              </a:solidFill>
              <a:latin typeface="Arial" panose="020B0604020202020204" pitchFamily="34" charset="0"/>
              <a:cs typeface="Arial" panose="020B0604020202020204" pitchFamily="34" charset="0"/>
            </a:endParaRPr>
          </a:p>
        </p:txBody>
      </p:sp>
      <p:sp>
        <p:nvSpPr>
          <p:cNvPr id="21" name="Rectangle 20"/>
          <p:cNvSpPr/>
          <p:nvPr/>
        </p:nvSpPr>
        <p:spPr>
          <a:xfrm>
            <a:off x="2470260" y="4743696"/>
            <a:ext cx="1598515" cy="338554"/>
          </a:xfrm>
          <a:prstGeom prst="rect">
            <a:avLst/>
          </a:prstGeom>
        </p:spPr>
        <p:txBody>
          <a:bodyPr wrap="none">
            <a:spAutoFit/>
          </a:bodyPr>
          <a:lstStyle/>
          <a:p>
            <a:r>
              <a:rPr lang="en-US" sz="1600" i="1">
                <a:solidFill>
                  <a:srgbClr val="1A3260">
                    <a:lumMod val="75000"/>
                  </a:srgbClr>
                </a:solidFill>
                <a:latin typeface="Arial" panose="020B0604020202020204" pitchFamily="34" charset="0"/>
                <a:cs typeface="Arial" panose="020B0604020202020204" pitchFamily="34" charset="0"/>
              </a:rPr>
              <a:t>Thiết kế đồ họa</a:t>
            </a:r>
            <a:endParaRPr lang="en-US" sz="1600" i="1" dirty="0" err="1">
              <a:solidFill>
                <a:srgbClr val="1A3260">
                  <a:lumMod val="75000"/>
                </a:srgbClr>
              </a:solidFill>
              <a:latin typeface="Arial" panose="020B0604020202020204" pitchFamily="34" charset="0"/>
              <a:cs typeface="Arial" panose="020B0604020202020204" pitchFamily="34" charset="0"/>
            </a:endParaRPr>
          </a:p>
        </p:txBody>
      </p:sp>
      <p:sp>
        <p:nvSpPr>
          <p:cNvPr id="23" name="Rectangle 22"/>
          <p:cNvSpPr/>
          <p:nvPr/>
        </p:nvSpPr>
        <p:spPr>
          <a:xfrm>
            <a:off x="2470260" y="4218707"/>
            <a:ext cx="2223686" cy="338554"/>
          </a:xfrm>
          <a:prstGeom prst="rect">
            <a:avLst/>
          </a:prstGeom>
        </p:spPr>
        <p:txBody>
          <a:bodyPr wrap="none">
            <a:spAutoFit/>
          </a:bodyPr>
          <a:lstStyle/>
          <a:p>
            <a:r>
              <a:rPr lang="en-US" sz="1600" i="1">
                <a:solidFill>
                  <a:srgbClr val="1A3260">
                    <a:lumMod val="75000"/>
                  </a:srgbClr>
                </a:solidFill>
                <a:latin typeface="Arial" panose="020B0604020202020204" pitchFamily="34" charset="0"/>
                <a:cs typeface="Arial" panose="020B0604020202020204" pitchFamily="34" charset="0"/>
              </a:rPr>
              <a:t>Tạo dáng công nghiệp</a:t>
            </a:r>
            <a:endParaRPr lang="en-US" sz="1600" i="1" dirty="0" err="1">
              <a:solidFill>
                <a:srgbClr val="1A3260">
                  <a:lumMod val="75000"/>
                </a:srgbClr>
              </a:solidFill>
              <a:latin typeface="Arial" panose="020B0604020202020204" pitchFamily="34" charset="0"/>
              <a:cs typeface="Arial" panose="020B0604020202020204" pitchFamily="34" charset="0"/>
            </a:endParaRPr>
          </a:p>
        </p:txBody>
      </p:sp>
      <p:cxnSp>
        <p:nvCxnSpPr>
          <p:cNvPr id="25" name="Elbow Connector 24"/>
          <p:cNvCxnSpPr>
            <a:stCxn id="16" idx="1"/>
            <a:endCxn id="17" idx="1"/>
          </p:cNvCxnSpPr>
          <p:nvPr/>
        </p:nvCxnSpPr>
        <p:spPr>
          <a:xfrm rot="10800000" flipH="1" flipV="1">
            <a:off x="1391184" y="3341934"/>
            <a:ext cx="1079075" cy="523664"/>
          </a:xfrm>
          <a:prstGeom prst="bentConnector3">
            <a:avLst>
              <a:gd name="adj1" fmla="val -211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26"/>
          <p:cNvCxnSpPr>
            <a:stCxn id="16" idx="1"/>
            <a:endCxn id="23" idx="1"/>
          </p:cNvCxnSpPr>
          <p:nvPr/>
        </p:nvCxnSpPr>
        <p:spPr>
          <a:xfrm rot="10800000" flipH="1" flipV="1">
            <a:off x="1391184" y="3341934"/>
            <a:ext cx="1079075" cy="1046050"/>
          </a:xfrm>
          <a:prstGeom prst="bentConnector3">
            <a:avLst>
              <a:gd name="adj1" fmla="val -211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27"/>
          <p:cNvCxnSpPr>
            <a:stCxn id="16" idx="1"/>
            <a:endCxn id="21" idx="1"/>
          </p:cNvCxnSpPr>
          <p:nvPr/>
        </p:nvCxnSpPr>
        <p:spPr>
          <a:xfrm rot="10800000" flipH="1" flipV="1">
            <a:off x="1391184" y="3341933"/>
            <a:ext cx="1079075" cy="1571039"/>
          </a:xfrm>
          <a:prstGeom prst="bentConnector3">
            <a:avLst>
              <a:gd name="adj1" fmla="val -211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6" idx="1"/>
            <a:endCxn id="19" idx="1"/>
          </p:cNvCxnSpPr>
          <p:nvPr/>
        </p:nvCxnSpPr>
        <p:spPr>
          <a:xfrm rot="10800000" flipH="1" flipV="1">
            <a:off x="1391184" y="3341934"/>
            <a:ext cx="1079075" cy="2093380"/>
          </a:xfrm>
          <a:prstGeom prst="bentConnector3">
            <a:avLst>
              <a:gd name="adj1" fmla="val -21185"/>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068653" y="3151784"/>
            <a:ext cx="5703224" cy="461665"/>
          </a:xfrm>
          <a:prstGeom prst="rect">
            <a:avLst/>
          </a:prstGeom>
        </p:spPr>
        <p:txBody>
          <a:bodyPr wrap="square">
            <a:spAutoFit/>
          </a:bodyPr>
          <a:lstStyle/>
          <a:p>
            <a:pPr marL="234950" lvl="2" indent="-234950">
              <a:lnSpc>
                <a:spcPct val="150000"/>
              </a:lnSpc>
              <a:buFont typeface="Wingdings" panose="05000000000000000000" pitchFamily="2" charset="2"/>
              <a:buChar char="§"/>
            </a:pPr>
            <a:r>
              <a:rPr lang="vi-VN" sz="1600" b="1" smtClean="0">
                <a:solidFill>
                  <a:srgbClr val="1A3260"/>
                </a:solidFill>
                <a:latin typeface="Arial" panose="020B0604020202020204" pitchFamily="34" charset="0"/>
                <a:ea typeface="SimSun" panose="02010600030101010101" pitchFamily="2" charset="-122"/>
                <a:cs typeface="Arial" panose="020B0604020202020204" pitchFamily="34" charset="0"/>
              </a:rPr>
              <a:t>Phân </a:t>
            </a:r>
            <a:r>
              <a:rPr lang="vi-VN" sz="1600" b="1">
                <a:solidFill>
                  <a:srgbClr val="1A3260"/>
                </a:solidFill>
                <a:latin typeface="Arial" panose="020B0604020202020204" pitchFamily="34" charset="0"/>
                <a:ea typeface="SimSun" panose="02010600030101010101" pitchFamily="2" charset="-122"/>
                <a:cs typeface="Arial" panose="020B0604020202020204" pitchFamily="34" charset="0"/>
              </a:rPr>
              <a:t>loại theo các giai đoạn thiết kế</a:t>
            </a:r>
            <a:endParaRPr lang="en-US" sz="16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cxnSp>
        <p:nvCxnSpPr>
          <p:cNvPr id="18" name="Elbow Connector 17"/>
          <p:cNvCxnSpPr/>
          <p:nvPr/>
        </p:nvCxnSpPr>
        <p:spPr>
          <a:xfrm rot="10800000" flipH="1" flipV="1">
            <a:off x="7109596" y="3341934"/>
            <a:ext cx="1079075" cy="523664"/>
          </a:xfrm>
          <a:prstGeom prst="bentConnector3">
            <a:avLst>
              <a:gd name="adj1" fmla="val -211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p:nvPr/>
        </p:nvCxnSpPr>
        <p:spPr>
          <a:xfrm rot="10800000" flipH="1" flipV="1">
            <a:off x="7109596" y="3341934"/>
            <a:ext cx="1079075" cy="1046050"/>
          </a:xfrm>
          <a:prstGeom prst="bentConnector3">
            <a:avLst>
              <a:gd name="adj1" fmla="val -211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p:nvPr/>
        </p:nvCxnSpPr>
        <p:spPr>
          <a:xfrm rot="10800000" flipH="1" flipV="1">
            <a:off x="7109596" y="3341933"/>
            <a:ext cx="1079075" cy="1571039"/>
          </a:xfrm>
          <a:prstGeom prst="bentConnector3">
            <a:avLst>
              <a:gd name="adj1" fmla="val -2118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rot="10800000" flipH="1" flipV="1">
            <a:off x="7109596" y="3341934"/>
            <a:ext cx="1079075" cy="2093380"/>
          </a:xfrm>
          <a:prstGeom prst="bentConnector3">
            <a:avLst>
              <a:gd name="adj1" fmla="val -21185"/>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8338797" y="3696321"/>
            <a:ext cx="2321469" cy="338554"/>
          </a:xfrm>
          <a:prstGeom prst="rect">
            <a:avLst/>
          </a:prstGeom>
        </p:spPr>
        <p:txBody>
          <a:bodyPr wrap="none">
            <a:spAutoFit/>
          </a:bodyPr>
          <a:lstStyle/>
          <a:p>
            <a:r>
              <a:rPr lang="vi-VN" sz="1600" i="1" smtClean="0">
                <a:solidFill>
                  <a:srgbClr val="1A3260">
                    <a:lumMod val="75000"/>
                  </a:srgbClr>
                </a:solidFill>
                <a:latin typeface="Arial" panose="020B0604020202020204" pitchFamily="34" charset="0"/>
                <a:cs typeface="Arial" panose="020B0604020202020204" pitchFamily="34" charset="0"/>
              </a:rPr>
              <a:t>Bản </a:t>
            </a:r>
            <a:r>
              <a:rPr lang="vi-VN" sz="1600" i="1">
                <a:solidFill>
                  <a:srgbClr val="1A3260">
                    <a:lumMod val="75000"/>
                  </a:srgbClr>
                </a:solidFill>
                <a:latin typeface="Arial" panose="020B0604020202020204" pitchFamily="34" charset="0"/>
                <a:cs typeface="Arial" panose="020B0604020202020204" pitchFamily="34" charset="0"/>
              </a:rPr>
              <a:t>phác thảo ý tưởng </a:t>
            </a:r>
            <a:endParaRPr lang="en-US" sz="1600" i="1" dirty="0" err="1">
              <a:solidFill>
                <a:srgbClr val="1A3260">
                  <a:lumMod val="75000"/>
                </a:srgbClr>
              </a:solidFill>
              <a:latin typeface="Arial" panose="020B0604020202020204" pitchFamily="34" charset="0"/>
              <a:cs typeface="Arial" panose="020B0604020202020204" pitchFamily="34" charset="0"/>
            </a:endParaRPr>
          </a:p>
        </p:txBody>
      </p:sp>
      <p:sp>
        <p:nvSpPr>
          <p:cNvPr id="31" name="Rectangle 30"/>
          <p:cNvSpPr/>
          <p:nvPr/>
        </p:nvSpPr>
        <p:spPr>
          <a:xfrm>
            <a:off x="8338797" y="4214936"/>
            <a:ext cx="2443298" cy="338554"/>
          </a:xfrm>
          <a:prstGeom prst="rect">
            <a:avLst/>
          </a:prstGeom>
        </p:spPr>
        <p:txBody>
          <a:bodyPr wrap="none">
            <a:spAutoFit/>
          </a:bodyPr>
          <a:lstStyle/>
          <a:p>
            <a:r>
              <a:rPr lang="vi-VN" sz="1600" i="1" smtClean="0">
                <a:solidFill>
                  <a:srgbClr val="1A3260">
                    <a:lumMod val="75000"/>
                  </a:srgbClr>
                </a:solidFill>
                <a:latin typeface="Arial" panose="020B0604020202020204" pitchFamily="34" charset="0"/>
                <a:cs typeface="Arial" panose="020B0604020202020204" pitchFamily="34" charset="0"/>
              </a:rPr>
              <a:t>Bản </a:t>
            </a:r>
            <a:r>
              <a:rPr lang="vi-VN" sz="1600" i="1">
                <a:solidFill>
                  <a:srgbClr val="1A3260">
                    <a:lumMod val="75000"/>
                  </a:srgbClr>
                </a:solidFill>
                <a:latin typeface="Arial" panose="020B0604020202020204" pitchFamily="34" charset="0"/>
                <a:cs typeface="Arial" panose="020B0604020202020204" pitchFamily="34" charset="0"/>
              </a:rPr>
              <a:t>phác thảo giải thích </a:t>
            </a:r>
            <a:endParaRPr lang="en-US" sz="1600" i="1" dirty="0" err="1">
              <a:solidFill>
                <a:srgbClr val="1A3260">
                  <a:lumMod val="75000"/>
                </a:srgbClr>
              </a:solidFill>
              <a:latin typeface="Arial" panose="020B0604020202020204" pitchFamily="34" charset="0"/>
              <a:cs typeface="Arial" panose="020B0604020202020204" pitchFamily="34" charset="0"/>
            </a:endParaRPr>
          </a:p>
        </p:txBody>
      </p:sp>
      <p:sp>
        <p:nvSpPr>
          <p:cNvPr id="32" name="Rectangle 31"/>
          <p:cNvSpPr/>
          <p:nvPr/>
        </p:nvSpPr>
        <p:spPr>
          <a:xfrm>
            <a:off x="8338797" y="4746564"/>
            <a:ext cx="2422458" cy="338554"/>
          </a:xfrm>
          <a:prstGeom prst="rect">
            <a:avLst/>
          </a:prstGeom>
        </p:spPr>
        <p:txBody>
          <a:bodyPr wrap="none">
            <a:spAutoFit/>
          </a:bodyPr>
          <a:lstStyle/>
          <a:p>
            <a:r>
              <a:rPr lang="vi-VN" sz="1600" i="1" smtClean="0">
                <a:solidFill>
                  <a:srgbClr val="1A3260">
                    <a:lumMod val="75000"/>
                  </a:srgbClr>
                </a:solidFill>
                <a:latin typeface="Arial" panose="020B0604020202020204" pitchFamily="34" charset="0"/>
                <a:cs typeface="Arial" panose="020B0604020202020204" pitchFamily="34" charset="0"/>
              </a:rPr>
              <a:t>Bản </a:t>
            </a:r>
            <a:r>
              <a:rPr lang="vi-VN" sz="1600" i="1">
                <a:solidFill>
                  <a:srgbClr val="1A3260">
                    <a:lumMod val="75000"/>
                  </a:srgbClr>
                </a:solidFill>
                <a:latin typeface="Arial" panose="020B0604020202020204" pitchFamily="34" charset="0"/>
                <a:cs typeface="Arial" panose="020B0604020202020204" pitchFamily="34" charset="0"/>
              </a:rPr>
              <a:t>phác thảo quy trình </a:t>
            </a:r>
            <a:endParaRPr lang="en-US" sz="1600" i="1" dirty="0" err="1">
              <a:solidFill>
                <a:srgbClr val="1A3260">
                  <a:lumMod val="75000"/>
                </a:srgbClr>
              </a:solidFill>
              <a:latin typeface="Arial" panose="020B0604020202020204" pitchFamily="34" charset="0"/>
              <a:cs typeface="Arial" panose="020B0604020202020204" pitchFamily="34" charset="0"/>
            </a:endParaRPr>
          </a:p>
        </p:txBody>
      </p:sp>
      <p:sp>
        <p:nvSpPr>
          <p:cNvPr id="33" name="Rectangle 32"/>
          <p:cNvSpPr/>
          <p:nvPr/>
        </p:nvSpPr>
        <p:spPr>
          <a:xfrm>
            <a:off x="8338797" y="5235661"/>
            <a:ext cx="2683748" cy="338554"/>
          </a:xfrm>
          <a:prstGeom prst="rect">
            <a:avLst/>
          </a:prstGeom>
        </p:spPr>
        <p:txBody>
          <a:bodyPr wrap="none">
            <a:spAutoFit/>
          </a:bodyPr>
          <a:lstStyle/>
          <a:p>
            <a:r>
              <a:rPr lang="vi-VN" sz="1600" i="1" smtClean="0">
                <a:solidFill>
                  <a:srgbClr val="1A3260">
                    <a:lumMod val="75000"/>
                  </a:srgbClr>
                </a:solidFill>
                <a:latin typeface="Arial" panose="020B0604020202020204" pitchFamily="34" charset="0"/>
                <a:cs typeface="Arial" panose="020B0604020202020204" pitchFamily="34" charset="0"/>
              </a:rPr>
              <a:t>Bản </a:t>
            </a:r>
            <a:r>
              <a:rPr lang="vi-VN" sz="1600" i="1">
                <a:solidFill>
                  <a:srgbClr val="1A3260">
                    <a:lumMod val="75000"/>
                  </a:srgbClr>
                </a:solidFill>
                <a:latin typeface="Arial" panose="020B0604020202020204" pitchFamily="34" charset="0"/>
                <a:cs typeface="Arial" panose="020B0604020202020204" pitchFamily="34" charset="0"/>
              </a:rPr>
              <a:t>phác thảo thuyết phục </a:t>
            </a:r>
            <a:endParaRPr lang="en-US" sz="1600" i="1" dirty="0" err="1">
              <a:solidFill>
                <a:srgbClr val="1A3260">
                  <a:lumMod val="75000"/>
                </a:srgb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22646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55983" y="1254228"/>
            <a:ext cx="11635774" cy="1938992"/>
          </a:xfrm>
          <a:prstGeom prst="rect">
            <a:avLst/>
          </a:prstGeom>
        </p:spPr>
        <p:txBody>
          <a:bodyPr wrap="square">
            <a:spAutoFit/>
          </a:bodyPr>
          <a:lstStyle/>
          <a:p>
            <a:pPr marL="342900" indent="-342900" algn="just">
              <a:lnSpc>
                <a:spcPct val="150000"/>
              </a:lnSpc>
              <a:buFont typeface="Symbol" panose="05050102010706020507" pitchFamily="18" charset="2"/>
              <a:buChar char=""/>
            </a:pPr>
            <a:r>
              <a:rPr lang="vi-VN" sz="1600" dirty="0">
                <a:solidFill>
                  <a:prstClr val="black"/>
                </a:solidFill>
                <a:latin typeface="Arial" panose="020B0604020202020204" pitchFamily="34" charset="0"/>
                <a:ea typeface="SimSun" panose="02010600030101010101" pitchFamily="2" charset="-122"/>
                <a:cs typeface="Arial" panose="020B0604020202020204" pitchFamily="34" charset="0"/>
              </a:rPr>
              <a:t>Bản thuyết minh :</a:t>
            </a:r>
            <a:endParaRPr lang="en-US" sz="1600" dirty="0">
              <a:solidFill>
                <a:prstClr val="black"/>
              </a:solidFill>
              <a:latin typeface="Arial" panose="020B0604020202020204" pitchFamily="34" charset="0"/>
              <a:ea typeface="SimSun" panose="02010600030101010101" pitchFamily="2" charset="-122"/>
              <a:cs typeface="Arial" panose="020B0604020202020204" pitchFamily="34" charset="0"/>
            </a:endParaRPr>
          </a:p>
          <a:p>
            <a:pPr marL="342900" indent="-342900" algn="just">
              <a:lnSpc>
                <a:spcPct val="150000"/>
              </a:lnSpc>
              <a:buFont typeface="Symbol" panose="05050102010706020507" pitchFamily="18" charset="2"/>
              <a:buChar char=""/>
            </a:pPr>
            <a:r>
              <a:rPr lang="vi-VN" sz="1600" smtClean="0">
                <a:solidFill>
                  <a:prstClr val="black"/>
                </a:solidFill>
                <a:latin typeface="Arial" panose="020B0604020202020204" pitchFamily="34" charset="0"/>
                <a:ea typeface="SimSun" panose="02010600030101010101" pitchFamily="2" charset="-122"/>
                <a:cs typeface="Arial" panose="020B0604020202020204" pitchFamily="34" charset="0"/>
              </a:rPr>
              <a:t>Ả</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nh</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chụp</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p>
          <a:p>
            <a:pPr marL="342900" indent="-342900" algn="just">
              <a:lnSpc>
                <a:spcPct val="150000"/>
              </a:lnSpc>
              <a:buFont typeface="Symbol" panose="05050102010706020507" pitchFamily="18" charset="2"/>
              <a:buChar char=""/>
            </a:pPr>
            <a:r>
              <a:rPr lang="en-US" sz="1600" smtClean="0">
                <a:solidFill>
                  <a:prstClr val="black"/>
                </a:solidFill>
                <a:latin typeface="Arial" panose="020B0604020202020204" pitchFamily="34" charset="0"/>
                <a:ea typeface="SimSun" panose="02010600030101010101" pitchFamily="2" charset="-122"/>
                <a:cs typeface="Arial" panose="020B0604020202020204" pitchFamily="34" charset="0"/>
              </a:rPr>
              <a:t>Các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bản</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vẽ</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thiết</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kế</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a:t>
            </a:r>
          </a:p>
          <a:p>
            <a:pPr marL="342900" indent="-342900" algn="just">
              <a:lnSpc>
                <a:spcPct val="150000"/>
              </a:lnSpc>
              <a:buFont typeface="Symbol" panose="05050102010706020507" pitchFamily="18" charset="2"/>
              <a:buChar char=""/>
            </a:pP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Các</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chỉ</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dẫn</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về</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công</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nghệ</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chế</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tạo</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về</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sử</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dụng</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vật</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liệu</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về</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màu</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về</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tiêu</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chuẩn</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hóa</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và</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thống</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nhất</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hóa</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a:t>
            </a:r>
          </a:p>
          <a:p>
            <a:pPr marL="342900" indent="-342900" algn="just">
              <a:lnSpc>
                <a:spcPct val="150000"/>
              </a:lnSpc>
              <a:buFont typeface="Symbol" panose="05050102010706020507" pitchFamily="18" charset="2"/>
              <a:buChar char=""/>
            </a:pP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Các</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vấn</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đề</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về</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nhãn</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hiệu</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bao</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bì</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và</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tài</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liệu</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hướng</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dẫn</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kèm</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theo</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nếu</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 </a:t>
            </a:r>
            <a:r>
              <a:rPr lang="en-US" sz="1600" dirty="0" err="1">
                <a:solidFill>
                  <a:prstClr val="black"/>
                </a:solidFill>
                <a:latin typeface="Arial" panose="020B0604020202020204" pitchFamily="34" charset="0"/>
                <a:ea typeface="SimSun" panose="02010600030101010101" pitchFamily="2" charset="-122"/>
                <a:cs typeface="Arial" panose="020B0604020202020204" pitchFamily="34" charset="0"/>
              </a:rPr>
              <a:t>có</a:t>
            </a:r>
            <a:r>
              <a:rPr lang="en-US" sz="1600" dirty="0">
                <a:solidFill>
                  <a:prstClr val="black"/>
                </a:solidFill>
                <a:latin typeface="Arial" panose="020B0604020202020204" pitchFamily="34" charset="0"/>
                <a:ea typeface="SimSun" panose="02010600030101010101" pitchFamily="2" charset="-122"/>
                <a:cs typeface="Arial" panose="020B0604020202020204" pitchFamily="34" charset="0"/>
              </a:rPr>
              <a:t>).</a:t>
            </a:r>
          </a:p>
        </p:txBody>
      </p:sp>
      <p:sp>
        <p:nvSpPr>
          <p:cNvPr id="3" name="Rectangle 2"/>
          <p:cNvSpPr/>
          <p:nvPr/>
        </p:nvSpPr>
        <p:spPr>
          <a:xfrm>
            <a:off x="4108886" y="0"/>
            <a:ext cx="4182555" cy="446276"/>
          </a:xfrm>
          <a:prstGeom prst="rect">
            <a:avLst/>
          </a:prstGeom>
        </p:spPr>
        <p:txBody>
          <a:bodyPr wrap="none">
            <a:spAutoFit/>
          </a:bodyPr>
          <a:lstStyle/>
          <a:p>
            <a:r>
              <a:rPr lang="en-US" sz="2300" b="1" dirty="0" err="1">
                <a:solidFill>
                  <a:srgbClr val="1A3260"/>
                </a:solidFill>
                <a:latin typeface="Arial" panose="020B0604020202020204" pitchFamily="34" charset="0"/>
                <a:ea typeface="SimSun" panose="02010600030101010101" pitchFamily="2" charset="-122"/>
                <a:cs typeface="Arial" panose="020B0604020202020204" pitchFamily="34" charset="0"/>
              </a:rPr>
              <a:t>Ch</a:t>
            </a:r>
            <a:r>
              <a:rPr lang="vi-VN" sz="2300" b="1" dirty="0">
                <a:solidFill>
                  <a:srgbClr val="1A3260"/>
                </a:solidFill>
                <a:latin typeface="Arial" panose="020B0604020202020204" pitchFamily="34" charset="0"/>
                <a:ea typeface="SimSun" panose="02010600030101010101" pitchFamily="2" charset="-122"/>
                <a:cs typeface="Arial" panose="020B0604020202020204" pitchFamily="34" charset="0"/>
              </a:rPr>
              <a:t>ư</a:t>
            </a:r>
            <a:r>
              <a:rPr lang="en-US" sz="2300" b="1" dirty="0" err="1">
                <a:solidFill>
                  <a:srgbClr val="1A3260"/>
                </a:solidFill>
                <a:latin typeface="Arial" panose="020B0604020202020204" pitchFamily="34" charset="0"/>
                <a:ea typeface="SimSun" panose="02010600030101010101" pitchFamily="2" charset="-122"/>
                <a:cs typeface="Arial" panose="020B0604020202020204" pitchFamily="34" charset="0"/>
              </a:rPr>
              <a:t>ơng</a:t>
            </a:r>
            <a:r>
              <a:rPr lang="en-US" sz="2300" b="1" dirty="0">
                <a:solidFill>
                  <a:srgbClr val="1A3260"/>
                </a:solidFill>
                <a:latin typeface="Arial" panose="020B0604020202020204" pitchFamily="34" charset="0"/>
                <a:ea typeface="SimSun" panose="02010600030101010101" pitchFamily="2" charset="-122"/>
                <a:cs typeface="Arial" panose="020B0604020202020204" pitchFamily="34" charset="0"/>
              </a:rPr>
              <a:t> 5: </a:t>
            </a:r>
            <a:r>
              <a:rPr lang="en-US" sz="2300" b="1" dirty="0">
                <a:solidFill>
                  <a:srgbClr val="1A3260"/>
                </a:solidFill>
                <a:latin typeface="Arial" panose="020B0604020202020204" pitchFamily="34" charset="0"/>
                <a:cs typeface="Arial" panose="020B0604020202020204" pitchFamily="34" charset="0"/>
              </a:rPr>
              <a:t>HỒ SƠ THIẾT KẾ</a:t>
            </a:r>
            <a:endParaRPr lang="en-US" sz="2300" b="1" dirty="0">
              <a:solidFill>
                <a:srgbClr val="1A3260"/>
              </a:solidFill>
            </a:endParaRPr>
          </a:p>
        </p:txBody>
      </p:sp>
      <p:sp>
        <p:nvSpPr>
          <p:cNvPr id="4" name="Rectangle 3"/>
          <p:cNvSpPr/>
          <p:nvPr/>
        </p:nvSpPr>
        <p:spPr>
          <a:xfrm>
            <a:off x="5153465" y="753761"/>
            <a:ext cx="1723549" cy="446276"/>
          </a:xfrm>
          <a:prstGeom prst="rect">
            <a:avLst/>
          </a:prstGeom>
        </p:spPr>
        <p:txBody>
          <a:bodyPr wrap="none">
            <a:spAutoFit/>
          </a:bodyPr>
          <a:lstStyle/>
          <a:p>
            <a:pPr>
              <a:spcBef>
                <a:spcPct val="20000"/>
              </a:spcBef>
              <a:spcAft>
                <a:spcPts val="600"/>
              </a:spcAft>
              <a:buClr>
                <a:srgbClr val="4590B8"/>
              </a:buClr>
              <a:buSzPct val="92000"/>
            </a:pPr>
            <a:r>
              <a:rPr lang="en-US" sz="2300" b="1" dirty="0">
                <a:solidFill>
                  <a:srgbClr val="3D3D3D"/>
                </a:solidFill>
                <a:latin typeface="Calibri" panose="020F0502020204030204" pitchFamily="34" charset="0"/>
                <a:cs typeface="Calibri" panose="020F0502020204030204" pitchFamily="34" charset="0"/>
              </a:rPr>
              <a:t>5.5. </a:t>
            </a:r>
            <a:r>
              <a:rPr lang="en-US" sz="2300" b="1" dirty="0" err="1">
                <a:solidFill>
                  <a:srgbClr val="3D3D3D"/>
                </a:solidFill>
                <a:latin typeface="Calibri" panose="020F0502020204030204" pitchFamily="34" charset="0"/>
                <a:cs typeface="Calibri" panose="020F0502020204030204" pitchFamily="34" charset="0"/>
              </a:rPr>
              <a:t>Cấu</a:t>
            </a:r>
            <a:r>
              <a:rPr lang="en-US" sz="2300" b="1" dirty="0">
                <a:solidFill>
                  <a:srgbClr val="3D3D3D"/>
                </a:solidFill>
                <a:latin typeface="Calibri" panose="020F0502020204030204" pitchFamily="34" charset="0"/>
                <a:cs typeface="Calibri" panose="020F0502020204030204" pitchFamily="34" charset="0"/>
              </a:rPr>
              <a:t> </a:t>
            </a:r>
            <a:r>
              <a:rPr lang="en-US" sz="2300" b="1" dirty="0" err="1">
                <a:solidFill>
                  <a:srgbClr val="3D3D3D"/>
                </a:solidFill>
                <a:latin typeface="Calibri" panose="020F0502020204030204" pitchFamily="34" charset="0"/>
                <a:cs typeface="Calibri" panose="020F0502020204030204" pitchFamily="34" charset="0"/>
              </a:rPr>
              <a:t>trúc</a:t>
            </a:r>
            <a:endParaRPr lang="vi-VN" sz="2300" b="1" dirty="0">
              <a:solidFill>
                <a:srgbClr val="3D3D3D"/>
              </a:solidFill>
              <a:latin typeface="Calibri" panose="020F0502020204030204" pitchFamily="34" charset="0"/>
              <a:cs typeface="Calibri" panose="020F0502020204030204" pitchFamily="34" charset="0"/>
            </a:endParaRPr>
          </a:p>
        </p:txBody>
      </p:sp>
      <p:grpSp>
        <p:nvGrpSpPr>
          <p:cNvPr id="10" name="Group 9"/>
          <p:cNvGrpSpPr/>
          <p:nvPr/>
        </p:nvGrpSpPr>
        <p:grpSpPr>
          <a:xfrm>
            <a:off x="968789" y="3236674"/>
            <a:ext cx="10462748" cy="3498496"/>
            <a:chOff x="32380" y="2927270"/>
            <a:chExt cx="12093526" cy="4043790"/>
          </a:xfrm>
        </p:grpSpPr>
        <p:pic>
          <p:nvPicPr>
            <p:cNvPr id="6" name="Picture 2" descr="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71660" y="2939682"/>
              <a:ext cx="2882161" cy="403137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Roll Tube Flotation Device by Chanyeop Jeong #YankoDesign #Living #Outdoor #Product #Concep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0" y="2927270"/>
              <a:ext cx="2881745" cy="403137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The Titanic would have been a very different film if the ship had a Roll Tube. The device is a pretty inconspicuous looking contraption that hold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995" y="2927270"/>
              <a:ext cx="3137135" cy="40437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cdn.yankodesign.com/images/design_news/2015/04/21/roll_tube4.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6352" y="2927270"/>
              <a:ext cx="2879554" cy="403137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138682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108886" y="0"/>
            <a:ext cx="4182555" cy="446276"/>
          </a:xfrm>
          <a:prstGeom prst="rect">
            <a:avLst/>
          </a:prstGeom>
        </p:spPr>
        <p:txBody>
          <a:bodyPr wrap="none">
            <a:spAutoFit/>
          </a:bodyPr>
          <a:lstStyle/>
          <a:p>
            <a:r>
              <a:rPr lang="en-US" sz="2300" b="1" dirty="0" err="1">
                <a:solidFill>
                  <a:srgbClr val="1A3260"/>
                </a:solidFill>
                <a:latin typeface="Arial" panose="020B0604020202020204" pitchFamily="34" charset="0"/>
                <a:ea typeface="SimSun" panose="02010600030101010101" pitchFamily="2" charset="-122"/>
                <a:cs typeface="Arial" panose="020B0604020202020204" pitchFamily="34" charset="0"/>
              </a:rPr>
              <a:t>Ch</a:t>
            </a:r>
            <a:r>
              <a:rPr lang="vi-VN" sz="2300" b="1" dirty="0">
                <a:solidFill>
                  <a:srgbClr val="1A3260"/>
                </a:solidFill>
                <a:latin typeface="Arial" panose="020B0604020202020204" pitchFamily="34" charset="0"/>
                <a:ea typeface="SimSun" panose="02010600030101010101" pitchFamily="2" charset="-122"/>
                <a:cs typeface="Arial" panose="020B0604020202020204" pitchFamily="34" charset="0"/>
              </a:rPr>
              <a:t>ư</a:t>
            </a:r>
            <a:r>
              <a:rPr lang="en-US" sz="2300" b="1" dirty="0" err="1">
                <a:solidFill>
                  <a:srgbClr val="1A3260"/>
                </a:solidFill>
                <a:latin typeface="Arial" panose="020B0604020202020204" pitchFamily="34" charset="0"/>
                <a:ea typeface="SimSun" panose="02010600030101010101" pitchFamily="2" charset="-122"/>
                <a:cs typeface="Arial" panose="020B0604020202020204" pitchFamily="34" charset="0"/>
              </a:rPr>
              <a:t>ơng</a:t>
            </a:r>
            <a:r>
              <a:rPr lang="en-US" sz="2300" b="1" dirty="0">
                <a:solidFill>
                  <a:srgbClr val="1A3260"/>
                </a:solidFill>
                <a:latin typeface="Arial" panose="020B0604020202020204" pitchFamily="34" charset="0"/>
                <a:ea typeface="SimSun" panose="02010600030101010101" pitchFamily="2" charset="-122"/>
                <a:cs typeface="Arial" panose="020B0604020202020204" pitchFamily="34" charset="0"/>
              </a:rPr>
              <a:t> 5: </a:t>
            </a:r>
            <a:r>
              <a:rPr lang="en-US" sz="2300" b="1" dirty="0">
                <a:solidFill>
                  <a:srgbClr val="1A3260"/>
                </a:solidFill>
                <a:latin typeface="Arial" panose="020B0604020202020204" pitchFamily="34" charset="0"/>
                <a:cs typeface="Arial" panose="020B0604020202020204" pitchFamily="34" charset="0"/>
              </a:rPr>
              <a:t>HỒ SƠ THIẾT KẾ</a:t>
            </a:r>
            <a:endParaRPr lang="en-US" sz="2300" b="1" dirty="0">
              <a:solidFill>
                <a:srgbClr val="1A3260"/>
              </a:solidFill>
            </a:endParaRPr>
          </a:p>
        </p:txBody>
      </p:sp>
      <p:sp>
        <p:nvSpPr>
          <p:cNvPr id="3" name="Rectangle 2"/>
          <p:cNvSpPr/>
          <p:nvPr/>
        </p:nvSpPr>
        <p:spPr>
          <a:xfrm>
            <a:off x="5153465" y="753761"/>
            <a:ext cx="2219967" cy="446276"/>
          </a:xfrm>
          <a:prstGeom prst="rect">
            <a:avLst/>
          </a:prstGeom>
        </p:spPr>
        <p:txBody>
          <a:bodyPr wrap="none">
            <a:spAutoFit/>
          </a:bodyPr>
          <a:lstStyle/>
          <a:p>
            <a:pPr>
              <a:spcBef>
                <a:spcPct val="20000"/>
              </a:spcBef>
              <a:spcAft>
                <a:spcPts val="600"/>
              </a:spcAft>
              <a:buClr>
                <a:srgbClr val="4590B8"/>
              </a:buClr>
              <a:buSzPct val="92000"/>
            </a:pPr>
            <a:r>
              <a:rPr lang="en-US" sz="2300" b="1" dirty="0">
                <a:solidFill>
                  <a:srgbClr val="3D3D3D"/>
                </a:solidFill>
                <a:latin typeface="Calibri" panose="020F0502020204030204" pitchFamily="34" charset="0"/>
                <a:cs typeface="Calibri" panose="020F0502020204030204" pitchFamily="34" charset="0"/>
              </a:rPr>
              <a:t>5.5</a:t>
            </a:r>
            <a:r>
              <a:rPr lang="en-US" sz="2300" b="1">
                <a:solidFill>
                  <a:srgbClr val="3D3D3D"/>
                </a:solidFill>
                <a:latin typeface="Calibri" panose="020F0502020204030204" pitchFamily="34" charset="0"/>
                <a:cs typeface="Calibri" panose="020F0502020204030204" pitchFamily="34" charset="0"/>
              </a:rPr>
              <a:t>. </a:t>
            </a:r>
            <a:r>
              <a:rPr lang="en-US" sz="2300" b="1" smtClean="0">
                <a:solidFill>
                  <a:srgbClr val="3D3D3D"/>
                </a:solidFill>
                <a:latin typeface="Calibri" panose="020F0502020204030204" pitchFamily="34" charset="0"/>
                <a:cs typeface="Calibri" panose="020F0502020204030204" pitchFamily="34" charset="0"/>
              </a:rPr>
              <a:t>Thuyết trình</a:t>
            </a:r>
            <a:endParaRPr lang="vi-VN" sz="2300" b="1" dirty="0">
              <a:solidFill>
                <a:srgbClr val="3D3D3D"/>
              </a:solidFill>
              <a:latin typeface="Calibri" panose="020F0502020204030204" pitchFamily="34" charset="0"/>
              <a:cs typeface="Calibri" panose="020F0502020204030204" pitchFamily="34" charset="0"/>
            </a:endParaRPr>
          </a:p>
        </p:txBody>
      </p:sp>
      <p:sp>
        <p:nvSpPr>
          <p:cNvPr id="5" name="Rectangle 4"/>
          <p:cNvSpPr/>
          <p:nvPr/>
        </p:nvSpPr>
        <p:spPr>
          <a:xfrm>
            <a:off x="423457" y="1458348"/>
            <a:ext cx="3468059" cy="5189113"/>
          </a:xfrm>
          <a:prstGeom prst="rect">
            <a:avLst/>
          </a:prstGeom>
        </p:spPr>
        <p:txBody>
          <a:bodyPr wrap="square">
            <a:spAutoFit/>
          </a:bodyPr>
          <a:lstStyle/>
          <a:p>
            <a:pPr algn="just">
              <a:lnSpc>
                <a:spcPct val="120000"/>
              </a:lnSpc>
            </a:pPr>
            <a:r>
              <a:rPr lang="vi-VN" sz="2300">
                <a:solidFill>
                  <a:prstClr val="black"/>
                </a:solidFill>
                <a:latin typeface="Arial" panose="020B0604020202020204" pitchFamily="34" charset="0"/>
                <a:ea typeface="SimSun" panose="02010600030101010101" pitchFamily="2" charset="-122"/>
                <a:cs typeface="Arial" panose="020B0604020202020204" pitchFamily="34" charset="0"/>
              </a:rPr>
              <a:t>Thuyết trình là quá trình truyền tải một chủ đề tới khán giả. Nó có thể là một một bài thuyết minh, một bài giới thiệu, bài giảng hoặc bài phát biểu nhằm mục đích thông báo, thuyết phục, truyền cảm hứng, động viên, xây dựng thiện chí, trình bày một ý tưởng hoặc một sản phẩm mới.</a:t>
            </a:r>
          </a:p>
        </p:txBody>
      </p:sp>
      <p:sp>
        <p:nvSpPr>
          <p:cNvPr id="6" name="Rectangle 5"/>
          <p:cNvSpPr/>
          <p:nvPr/>
        </p:nvSpPr>
        <p:spPr>
          <a:xfrm>
            <a:off x="4325431" y="1673109"/>
            <a:ext cx="6923815" cy="4339650"/>
          </a:xfrm>
          <a:prstGeom prst="rect">
            <a:avLst/>
          </a:prstGeom>
        </p:spPr>
        <p:txBody>
          <a:bodyPr wrap="square">
            <a:spAutoFit/>
          </a:bodyPr>
          <a:lstStyle/>
          <a:p>
            <a:pPr>
              <a:lnSpc>
                <a:spcPct val="120000"/>
              </a:lnSpc>
              <a:spcAft>
                <a:spcPts val="0"/>
              </a:spcAft>
            </a:pP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Các </a:t>
            </a:r>
            <a:r>
              <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yếu tố chính trong bài thuyết trình sản phẩm</a:t>
            </a:r>
          </a:p>
          <a:p>
            <a:pPr marL="531813" indent="-531813">
              <a:lnSpc>
                <a:spcPct val="120000"/>
              </a:lnSpc>
              <a:spcAft>
                <a:spcPts val="0"/>
              </a:spcAft>
              <a:buFont typeface="Wingdings" panose="05000000000000000000" pitchFamily="2" charset="2"/>
              <a:buChar char="v"/>
            </a:pP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Giới thiệu</a:t>
            </a:r>
          </a:p>
          <a:p>
            <a:pPr marL="531813" indent="-531813">
              <a:lnSpc>
                <a:spcPct val="120000"/>
              </a:lnSpc>
              <a:spcAft>
                <a:spcPts val="0"/>
              </a:spcAft>
              <a:buFont typeface="Wingdings" panose="05000000000000000000" pitchFamily="2" charset="2"/>
              <a:buChar char="v"/>
            </a:pPr>
            <a:r>
              <a:rPr lang="vi-VN"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Tổng </a:t>
            </a:r>
            <a:r>
              <a:rPr lang="vi-VN"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quan về doanh nghiệp, </a:t>
            </a:r>
            <a:r>
              <a:rPr lang="vi-VN"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thương </a:t>
            </a:r>
            <a:r>
              <a:rPr lang="vi-VN"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hiệu</a:t>
            </a:r>
            <a:endPar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531813" indent="-531813">
              <a:lnSpc>
                <a:spcPct val="120000"/>
              </a:lnSpc>
              <a:spcAft>
                <a:spcPts val="0"/>
              </a:spcAft>
              <a:buFont typeface="Wingdings" panose="05000000000000000000" pitchFamily="2" charset="2"/>
              <a:buChar char="v"/>
            </a:pP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Vấn đề</a:t>
            </a:r>
          </a:p>
          <a:p>
            <a:pPr marL="531813" indent="-531813">
              <a:lnSpc>
                <a:spcPct val="120000"/>
              </a:lnSpc>
              <a:spcAft>
                <a:spcPts val="0"/>
              </a:spcAft>
              <a:buFont typeface="Wingdings" panose="05000000000000000000" pitchFamily="2" charset="2"/>
              <a:buChar char="v"/>
            </a:pP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Sản </a:t>
            </a:r>
            <a:r>
              <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phẩm và </a:t>
            </a:r>
            <a:r>
              <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Giải </a:t>
            </a: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pháp</a:t>
            </a:r>
          </a:p>
          <a:p>
            <a:pPr marL="531813" indent="-531813">
              <a:lnSpc>
                <a:spcPct val="120000"/>
              </a:lnSpc>
              <a:spcAft>
                <a:spcPts val="0"/>
              </a:spcAft>
              <a:buFont typeface="Wingdings" panose="05000000000000000000" pitchFamily="2" charset="2"/>
              <a:buChar char="v"/>
            </a:pP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Lời </a:t>
            </a:r>
            <a:r>
              <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hứa về giá trị hoặc </a:t>
            </a:r>
            <a:r>
              <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lợi </a:t>
            </a: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ích</a:t>
            </a:r>
          </a:p>
          <a:p>
            <a:pPr marL="531813" indent="-531813">
              <a:lnSpc>
                <a:spcPct val="120000"/>
              </a:lnSpc>
              <a:spcAft>
                <a:spcPts val="0"/>
              </a:spcAft>
              <a:buFont typeface="Wingdings" panose="05000000000000000000" pitchFamily="2" charset="2"/>
              <a:buChar char="v"/>
            </a:pP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Định </a:t>
            </a:r>
            <a:r>
              <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vị </a:t>
            </a:r>
            <a:r>
              <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sản </a:t>
            </a: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phẩm</a:t>
            </a:r>
            <a:endPar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531813" indent="-531813">
              <a:lnSpc>
                <a:spcPct val="120000"/>
              </a:lnSpc>
              <a:spcAft>
                <a:spcPts val="0"/>
              </a:spcAft>
              <a:buFont typeface="Wingdings" panose="05000000000000000000" pitchFamily="2" charset="2"/>
              <a:buChar char="v"/>
            </a:pPr>
            <a:r>
              <a:rPr lang="vi-VN"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Các </a:t>
            </a:r>
            <a:r>
              <a:rPr lang="vi-VN"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trường hợp sử dụng và bằng chứng </a:t>
            </a:r>
            <a:r>
              <a:rPr lang="vi-VN"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xã </a:t>
            </a:r>
            <a:r>
              <a:rPr lang="vi-VN"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hội</a:t>
            </a:r>
            <a:endPar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a:p>
            <a:pPr marL="531813" indent="-531813">
              <a:lnSpc>
                <a:spcPct val="120000"/>
              </a:lnSpc>
              <a:spcAft>
                <a:spcPts val="0"/>
              </a:spcAft>
              <a:buFont typeface="Wingdings" panose="05000000000000000000" pitchFamily="2" charset="2"/>
              <a:buChar char="v"/>
            </a:pP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Lời </a:t>
            </a:r>
            <a:r>
              <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kêu gọi hành động </a:t>
            </a:r>
            <a:r>
              <a:rPr lang="en-US" sz="230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rõ </a:t>
            </a: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rang</a:t>
            </a:r>
          </a:p>
          <a:p>
            <a:pPr marL="531813" indent="-531813">
              <a:lnSpc>
                <a:spcPct val="120000"/>
              </a:lnSpc>
              <a:spcAft>
                <a:spcPts val="0"/>
              </a:spcAft>
              <a:buFont typeface="Wingdings" panose="05000000000000000000" pitchFamily="2" charset="2"/>
              <a:buChar char="v"/>
            </a:pPr>
            <a:r>
              <a:rPr lang="en-US" sz="2300" smtClean="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Kết luận</a:t>
            </a:r>
            <a:endParaRPr lang="en-US" sz="2300"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endParaRPr>
          </a:p>
        </p:txBody>
      </p:sp>
    </p:spTree>
    <p:extLst>
      <p:ext uri="{BB962C8B-B14F-4D97-AF65-F5344CB8AC3E}">
        <p14:creationId xmlns:p14="http://schemas.microsoft.com/office/powerpoint/2010/main" val="2982248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22" y="4521954"/>
            <a:ext cx="9042400" cy="1600200"/>
          </a:xfrm>
        </p:spPr>
        <p:txBody>
          <a:bodyPr/>
          <a:lstStyle/>
          <a:p>
            <a:r>
              <a:rPr lang="en-US" dirty="0"/>
              <a:t>…The end</a:t>
            </a:r>
          </a:p>
        </p:txBody>
      </p:sp>
    </p:spTree>
    <p:extLst>
      <p:ext uri="{BB962C8B-B14F-4D97-AF65-F5344CB8AC3E}">
        <p14:creationId xmlns:p14="http://schemas.microsoft.com/office/powerpoint/2010/main" val="4041599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978733" y="1015472"/>
            <a:ext cx="4868640" cy="577850"/>
          </a:xfrm>
          <a:prstGeom prst="rect">
            <a:avLst/>
          </a:prstGeom>
        </p:spPr>
        <p:txBody>
          <a:bodyPr wrap="none">
            <a:spAutoFit/>
          </a:bodyPr>
          <a:lstStyle/>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1.1.1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s</a:t>
            </a: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5" name="Rectangle 4"/>
          <p:cNvSpPr/>
          <p:nvPr/>
        </p:nvSpPr>
        <p:spPr>
          <a:xfrm>
            <a:off x="2533127" y="1750181"/>
            <a:ext cx="2621230" cy="496996"/>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Khái niệm</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8" name="Rectangle 7"/>
          <p:cNvSpPr/>
          <p:nvPr/>
        </p:nvSpPr>
        <p:spPr>
          <a:xfrm>
            <a:off x="2533127" y="2358870"/>
            <a:ext cx="2536272" cy="496996"/>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Phân loại</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Rectangle 8"/>
          <p:cNvSpPr/>
          <p:nvPr/>
        </p:nvSpPr>
        <p:spPr>
          <a:xfrm>
            <a:off x="2533126" y="2967559"/>
            <a:ext cx="4118435" cy="553998"/>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Cấp</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độ</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của</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sản</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phẩm</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0" name="Rectangle 9"/>
          <p:cNvSpPr/>
          <p:nvPr/>
        </p:nvSpPr>
        <p:spPr>
          <a:xfrm>
            <a:off x="2533126" y="3576248"/>
            <a:ext cx="4371710" cy="553998"/>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Vòng</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đời</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của</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sản</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000" b="1" dirty="0" err="1">
                <a:solidFill>
                  <a:srgbClr val="1A3260"/>
                </a:solidFill>
                <a:latin typeface="Arial" panose="020B0604020202020204" pitchFamily="34" charset="0"/>
                <a:ea typeface="SimSun" panose="02010600030101010101" pitchFamily="2" charset="-122"/>
                <a:cs typeface="Arial" panose="020B0604020202020204" pitchFamily="34" charset="0"/>
              </a:rPr>
              <a:t>phẩm</a:t>
            </a:r>
            <a:r>
              <a:rPr lang="en-US" sz="2000" b="1" dirty="0">
                <a:solidFill>
                  <a:srgbClr val="1A3260"/>
                </a:solidFill>
                <a:latin typeface="Arial" panose="020B0604020202020204" pitchFamily="34" charset="0"/>
                <a:ea typeface="SimSun" panose="02010600030101010101" pitchFamily="2" charset="-122"/>
                <a:cs typeface="Arial" panose="020B0604020202020204" pitchFamily="34" charset="0"/>
              </a:rPr>
              <a:t> </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11" name="Rectangle 10"/>
          <p:cNvSpPr/>
          <p:nvPr/>
        </p:nvSpPr>
        <p:spPr>
          <a:xfrm>
            <a:off x="346578" y="-2159"/>
            <a:ext cx="10654144" cy="492443"/>
          </a:xfrm>
          <a:prstGeom prst="rect">
            <a:avLst/>
          </a:prstGeom>
        </p:spPr>
        <p:txBody>
          <a:bodyPr wrap="square">
            <a:spAutoFit/>
          </a:bodyPr>
          <a:lstStyle/>
          <a:p>
            <a:r>
              <a:rPr lang="vi-VN" sz="2600" b="1" dirty="0">
                <a:latin typeface="Arial" panose="020B0604020202020204" pitchFamily="34" charset="0"/>
                <a:cs typeface="Arial" panose="020B0604020202020204" pitchFamily="34" charset="0"/>
              </a:rPr>
              <a:t>1.1 </a:t>
            </a:r>
            <a:r>
              <a:rPr lang="en-US" sz="2600" b="1" dirty="0" err="1">
                <a:latin typeface="Arial" panose="020B0604020202020204" pitchFamily="34" charset="0"/>
                <a:cs typeface="Arial" panose="020B0604020202020204" pitchFamily="34" charset="0"/>
              </a:rPr>
              <a:t>Khái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niệm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về</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vi-VN" sz="2600" b="1" dirty="0">
                <a:latin typeface="Arial" panose="020B0604020202020204" pitchFamily="34" charset="0"/>
                <a:cs typeface="Arial" panose="020B0604020202020204" pitchFamily="34" charset="0"/>
              </a:rPr>
              <a:t>t</a:t>
            </a:r>
            <a:r>
              <a:rPr lang="en-US" sz="2600" b="1" dirty="0" err="1">
                <a:latin typeface="Arial" panose="020B0604020202020204" pitchFamily="34" charset="0"/>
                <a:cs typeface="Arial" panose="020B0604020202020204" pitchFamily="34" charset="0"/>
              </a:rPr>
              <a: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và</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tư</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duy</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a:t>
            </a:r>
            <a:endParaRPr lang="vi-VN"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88757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6578" y="2099236"/>
            <a:ext cx="11429999" cy="3672800"/>
          </a:xfrm>
          <a:prstGeom prst="rect">
            <a:avLst/>
          </a:prstGeom>
        </p:spPr>
        <p:txBody>
          <a:bodyPr wrap="square">
            <a:spAutoFit/>
          </a:bodyPr>
          <a:lstStyle/>
          <a:p>
            <a:pPr marL="742950" indent="-285750" algn="just">
              <a:lnSpc>
                <a:spcPct val="150000"/>
              </a:lnSpc>
              <a:spcAft>
                <a:spcPts val="1200"/>
              </a:spcAft>
              <a:buFont typeface="Wingdings" panose="05000000000000000000" pitchFamily="2" charset="2"/>
              <a:buChar char="Ø"/>
            </a:pPr>
            <a:r>
              <a:rPr lang="vi-VN" dirty="0">
                <a:solidFill>
                  <a:schemeClr val="bg2">
                    <a:lumMod val="10000"/>
                  </a:schemeClr>
                </a:solidFill>
                <a:latin typeface="Arial" panose="020B0604020202020204" pitchFamily="34" charset="0"/>
                <a:ea typeface="SimSun" panose="02010600030101010101" pitchFamily="2" charset="-122"/>
                <a:cs typeface="Arial" panose="020B0604020202020204" pitchFamily="34" charset="0"/>
              </a:rPr>
              <a:t>Sản phẩm là tổng hợp các đặc tính vật lý học, hoá học, sinh học... có thể quan sát được, dùng thoả mãn những nhu cầu cụ thể của sản xuất hoặc đời sống.</a:t>
            </a:r>
            <a:r>
              <a:rPr lang="en-US" dirty="0">
                <a:solidFill>
                  <a:schemeClr val="bg2">
                    <a:lumMod val="10000"/>
                  </a:schemeClr>
                </a:solidFill>
                <a:latin typeface="Arial" panose="020B0604020202020204" pitchFamily="34" charset="0"/>
                <a:ea typeface="SimSun" panose="02010600030101010101" pitchFamily="2" charset="-122"/>
                <a:cs typeface="Arial" panose="020B0604020202020204" pitchFamily="34" charset="0"/>
              </a:rPr>
              <a:t> </a:t>
            </a:r>
          </a:p>
          <a:p>
            <a:pPr marL="742950" indent="-285750" algn="just">
              <a:lnSpc>
                <a:spcPct val="150000"/>
              </a:lnSpc>
              <a:spcAft>
                <a:spcPts val="1200"/>
              </a:spcAft>
              <a:buFont typeface="Wingdings" panose="05000000000000000000" pitchFamily="2" charset="2"/>
              <a:buChar char="Ø"/>
            </a:pPr>
            <a:r>
              <a:rPr lang="vi-VN" dirty="0">
                <a:solidFill>
                  <a:schemeClr val="bg2">
                    <a:lumMod val="10000"/>
                  </a:schemeClr>
                </a:solidFill>
                <a:latin typeface="Arial" panose="020B0604020202020204" pitchFamily="34" charset="0"/>
                <a:ea typeface="SimSun" panose="02010600030101010101" pitchFamily="2" charset="-122"/>
                <a:cs typeface="Arial" panose="020B0604020202020204" pitchFamily="34" charset="0"/>
              </a:rPr>
              <a:t>Sản phẩm là thứ có khả năng thoả mãn nhu cầu mong muốn của khách hàng, cống hiến những lợi ích cho họ và có thể đưa ra chào bán trên thị trường với khả năng thu hút sự chú ý mua sắm và tiêu dùng. Theo quan niệm này sản phẩm phải vừa là cái “đã có”, vừa là cái “đang và tiếp tục phát sinh” trong trạng thái biến đổi không ngừng của nhu cầu.</a:t>
            </a:r>
            <a:r>
              <a:rPr lang="en-US" dirty="0">
                <a:solidFill>
                  <a:schemeClr val="bg2">
                    <a:lumMod val="10000"/>
                  </a:schemeClr>
                </a:solidFill>
                <a:latin typeface="Arial" panose="020B0604020202020204" pitchFamily="34" charset="0"/>
                <a:ea typeface="SimSun" panose="02010600030101010101" pitchFamily="2" charset="-122"/>
                <a:cs typeface="Arial" panose="020B0604020202020204" pitchFamily="34" charset="0"/>
              </a:rPr>
              <a:t> </a:t>
            </a:r>
          </a:p>
          <a:p>
            <a:pPr marL="742950" indent="-285750" algn="just">
              <a:lnSpc>
                <a:spcPct val="150000"/>
              </a:lnSpc>
              <a:spcAft>
                <a:spcPts val="1200"/>
              </a:spcAft>
              <a:buFont typeface="Wingdings" panose="05000000000000000000" pitchFamily="2" charset="2"/>
              <a:buChar char="Ø"/>
            </a:pPr>
            <a:r>
              <a:rPr lang="vi-VN" dirty="0">
                <a:solidFill>
                  <a:schemeClr val="bg2">
                    <a:lumMod val="10000"/>
                  </a:schemeClr>
                </a:solidFill>
                <a:latin typeface="Arial" panose="020B0604020202020204" pitchFamily="34" charset="0"/>
                <a:ea typeface="SimSun" panose="02010600030101010101" pitchFamily="2" charset="-122"/>
                <a:cs typeface="Arial" panose="020B0604020202020204" pitchFamily="34" charset="0"/>
              </a:rPr>
              <a:t>Sản phẩm là tất cả những gì đáp ứng một nhu cầu cụ thể của con người, hay một nhóm người, mà bản thân nhu cầu của con người thì vô cùng đa dạng, từ lý tính đến cảm tính, từ vật chất đến phi vật chất. </a:t>
            </a:r>
            <a:endParaRPr lang="en-US" dirty="0">
              <a:solidFill>
                <a:schemeClr val="bg2">
                  <a:lumMod val="10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3" name="Rectangle 2"/>
          <p:cNvSpPr/>
          <p:nvPr/>
        </p:nvSpPr>
        <p:spPr>
          <a:xfrm>
            <a:off x="-554394" y="710672"/>
            <a:ext cx="4868640" cy="577850"/>
          </a:xfrm>
          <a:prstGeom prst="rect">
            <a:avLst/>
          </a:prstGeom>
        </p:spPr>
        <p:txBody>
          <a:bodyPr wrap="none">
            <a:spAutoFit/>
          </a:bodyPr>
          <a:lstStyle/>
          <a:p>
            <a:pPr lvl="2">
              <a:lnSpc>
                <a:spcPct val="150000"/>
              </a:lnSpc>
              <a:spcAft>
                <a:spcPts val="0"/>
              </a:spcAft>
            </a:pP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1.1.1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Khái</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niệm</a:t>
            </a:r>
            <a:r>
              <a:rPr lang="en-US"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 s</a:t>
            </a:r>
            <a:r>
              <a:rPr lang="vi-VN" sz="2400" b="1" dirty="0">
                <a:solidFill>
                  <a:schemeClr val="accent1">
                    <a:lumMod val="75000"/>
                  </a:schemeClr>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chemeClr val="accent1">
                  <a:lumMod val="75000"/>
                </a:schemeClr>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8" name="Rectangle 7"/>
          <p:cNvSpPr/>
          <p:nvPr/>
        </p:nvSpPr>
        <p:spPr>
          <a:xfrm>
            <a:off x="0" y="1445381"/>
            <a:ext cx="2621230" cy="496996"/>
          </a:xfrm>
          <a:prstGeom prst="rect">
            <a:avLst/>
          </a:prstGeom>
        </p:spPr>
        <p:txBody>
          <a:bodyPr wrap="none">
            <a:spAutoFit/>
          </a:bodyPr>
          <a:lstStyle/>
          <a:p>
            <a:pPr marL="1200150" lvl="2" indent="-285750">
              <a:lnSpc>
                <a:spcPct val="150000"/>
              </a:lnSpc>
              <a:spcAft>
                <a:spcPts val="0"/>
              </a:spcAft>
              <a:buFont typeface="Wingdings" panose="05000000000000000000" pitchFamily="2" charset="2"/>
              <a:buChar char="§"/>
            </a:pPr>
            <a:r>
              <a:rPr lang="vi-VN" sz="2000" b="1" dirty="0">
                <a:solidFill>
                  <a:srgbClr val="1A3260"/>
                </a:solidFill>
                <a:latin typeface="Arial" panose="020B0604020202020204" pitchFamily="34" charset="0"/>
                <a:ea typeface="SimSun" panose="02010600030101010101" pitchFamily="2" charset="-122"/>
                <a:cs typeface="Arial" panose="020B0604020202020204" pitchFamily="34" charset="0"/>
              </a:rPr>
              <a:t>Khái niệm</a:t>
            </a:r>
            <a:endParaRPr lang="en-US" sz="2000" dirty="0">
              <a:solidFill>
                <a:srgbClr val="1A3260"/>
              </a:solidFill>
              <a:effectLst/>
              <a:latin typeface="Arial" panose="020B0604020202020204" pitchFamily="34" charset="0"/>
              <a:ea typeface="SimSun" panose="02010600030101010101" pitchFamily="2" charset="-122"/>
              <a:cs typeface="Arial" panose="020B0604020202020204" pitchFamily="34" charset="0"/>
            </a:endParaRPr>
          </a:p>
        </p:txBody>
      </p:sp>
      <p:sp>
        <p:nvSpPr>
          <p:cNvPr id="9" name="Rectangle 8"/>
          <p:cNvSpPr/>
          <p:nvPr/>
        </p:nvSpPr>
        <p:spPr>
          <a:xfrm>
            <a:off x="8626356" y="4525295"/>
            <a:ext cx="3150221" cy="338554"/>
          </a:xfrm>
          <a:prstGeom prst="rect">
            <a:avLst/>
          </a:prstGeom>
        </p:spPr>
        <p:txBody>
          <a:bodyPr wrap="none">
            <a:spAutoFit/>
          </a:bodyPr>
          <a:lstStyle/>
          <a:p>
            <a:r>
              <a:rPr lang="en-US" sz="1600" i="1" dirty="0">
                <a:solidFill>
                  <a:schemeClr val="accent1">
                    <a:lumMod val="75000"/>
                  </a:schemeClr>
                </a:solidFill>
                <a:latin typeface="Arial" panose="020B0604020202020204" pitchFamily="34" charset="0"/>
                <a:cs typeface="Arial" panose="020B0604020202020204" pitchFamily="34" charset="0"/>
              </a:rPr>
              <a:t>(Theo </a:t>
            </a:r>
            <a:r>
              <a:rPr lang="en-US" sz="1600" i="1" dirty="0" err="1">
                <a:solidFill>
                  <a:schemeClr val="accent1">
                    <a:lumMod val="75000"/>
                  </a:schemeClr>
                </a:solidFill>
                <a:latin typeface="Arial" panose="020B0604020202020204" pitchFamily="34" charset="0"/>
                <a:cs typeface="Arial" panose="020B0604020202020204" pitchFamily="34" charset="0"/>
              </a:rPr>
              <a:t>quan</a:t>
            </a:r>
            <a:r>
              <a:rPr lang="en-US" sz="1600" i="1" dirty="0">
                <a:solidFill>
                  <a:schemeClr val="accent1">
                    <a:lumMod val="75000"/>
                  </a:schemeClr>
                </a:solidFill>
                <a:latin typeface="Arial" panose="020B0604020202020204" pitchFamily="34" charset="0"/>
                <a:cs typeface="Arial" panose="020B0604020202020204" pitchFamily="34" charset="0"/>
              </a:rPr>
              <a:t> </a:t>
            </a:r>
            <a:r>
              <a:rPr lang="en-US" sz="1600" i="1" dirty="0" err="1">
                <a:solidFill>
                  <a:schemeClr val="accent1">
                    <a:lumMod val="75000"/>
                  </a:schemeClr>
                </a:solidFill>
                <a:latin typeface="Arial" panose="020B0604020202020204" pitchFamily="34" charset="0"/>
                <a:cs typeface="Arial" panose="020B0604020202020204" pitchFamily="34" charset="0"/>
              </a:rPr>
              <a:t>điểm</a:t>
            </a:r>
            <a:r>
              <a:rPr lang="en-US" sz="1600" i="1" dirty="0">
                <a:solidFill>
                  <a:schemeClr val="accent1">
                    <a:lumMod val="75000"/>
                  </a:schemeClr>
                </a:solidFill>
                <a:latin typeface="Arial" panose="020B0604020202020204" pitchFamily="34" charset="0"/>
                <a:cs typeface="Arial" panose="020B0604020202020204" pitchFamily="34" charset="0"/>
              </a:rPr>
              <a:t> </a:t>
            </a:r>
            <a:r>
              <a:rPr lang="en-US" sz="1600" i="1" dirty="0" err="1">
                <a:solidFill>
                  <a:schemeClr val="accent1">
                    <a:lumMod val="75000"/>
                  </a:schemeClr>
                </a:solidFill>
                <a:latin typeface="Arial" panose="020B0604020202020204" pitchFamily="34" charset="0"/>
                <a:cs typeface="Arial" panose="020B0604020202020204" pitchFamily="34" charset="0"/>
              </a:rPr>
              <a:t>của</a:t>
            </a:r>
            <a:r>
              <a:rPr lang="en-US" sz="1600" i="1" dirty="0">
                <a:solidFill>
                  <a:schemeClr val="accent1">
                    <a:lumMod val="75000"/>
                  </a:schemeClr>
                </a:solidFill>
                <a:latin typeface="Arial" panose="020B0604020202020204" pitchFamily="34" charset="0"/>
                <a:cs typeface="Arial" panose="020B0604020202020204" pitchFamily="34" charset="0"/>
              </a:rPr>
              <a:t> Marketing)</a:t>
            </a:r>
          </a:p>
        </p:txBody>
      </p:sp>
      <p:sp>
        <p:nvSpPr>
          <p:cNvPr id="10" name="Rectangle 9"/>
          <p:cNvSpPr/>
          <p:nvPr/>
        </p:nvSpPr>
        <p:spPr>
          <a:xfrm>
            <a:off x="8773832" y="2790367"/>
            <a:ext cx="3002745" cy="338554"/>
          </a:xfrm>
          <a:prstGeom prst="rect">
            <a:avLst/>
          </a:prstGeom>
        </p:spPr>
        <p:txBody>
          <a:bodyPr wrap="none">
            <a:spAutoFit/>
          </a:bodyPr>
          <a:lstStyle/>
          <a:p>
            <a:r>
              <a:rPr lang="en-US" sz="1600" i="1" dirty="0">
                <a:solidFill>
                  <a:schemeClr val="accent1">
                    <a:lumMod val="75000"/>
                  </a:schemeClr>
                </a:solidFill>
                <a:latin typeface="Arial" panose="020B0604020202020204" pitchFamily="34" charset="0"/>
                <a:cs typeface="Arial" panose="020B0604020202020204" pitchFamily="34" charset="0"/>
              </a:rPr>
              <a:t>(Theo </a:t>
            </a:r>
            <a:r>
              <a:rPr lang="en-US" sz="1600" i="1" dirty="0" err="1">
                <a:solidFill>
                  <a:schemeClr val="accent1">
                    <a:lumMod val="75000"/>
                  </a:schemeClr>
                </a:solidFill>
                <a:latin typeface="Arial" panose="020B0604020202020204" pitchFamily="34" charset="0"/>
                <a:cs typeface="Arial" panose="020B0604020202020204" pitchFamily="34" charset="0"/>
              </a:rPr>
              <a:t>quan</a:t>
            </a:r>
            <a:r>
              <a:rPr lang="en-US" sz="1600" i="1" dirty="0">
                <a:solidFill>
                  <a:schemeClr val="accent1">
                    <a:lumMod val="75000"/>
                  </a:schemeClr>
                </a:solidFill>
                <a:latin typeface="Arial" panose="020B0604020202020204" pitchFamily="34" charset="0"/>
                <a:cs typeface="Arial" panose="020B0604020202020204" pitchFamily="34" charset="0"/>
              </a:rPr>
              <a:t> </a:t>
            </a:r>
            <a:r>
              <a:rPr lang="en-US" sz="1600" i="1" dirty="0" err="1">
                <a:solidFill>
                  <a:schemeClr val="accent1">
                    <a:lumMod val="75000"/>
                  </a:schemeClr>
                </a:solidFill>
                <a:latin typeface="Arial" panose="020B0604020202020204" pitchFamily="34" charset="0"/>
                <a:cs typeface="Arial" panose="020B0604020202020204" pitchFamily="34" charset="0"/>
              </a:rPr>
              <a:t>điểm</a:t>
            </a:r>
            <a:r>
              <a:rPr lang="en-US" sz="1600" i="1" dirty="0">
                <a:solidFill>
                  <a:schemeClr val="accent1">
                    <a:lumMod val="75000"/>
                  </a:schemeClr>
                </a:solidFill>
                <a:latin typeface="Arial" panose="020B0604020202020204" pitchFamily="34" charset="0"/>
                <a:cs typeface="Arial" panose="020B0604020202020204" pitchFamily="34" charset="0"/>
              </a:rPr>
              <a:t> </a:t>
            </a:r>
            <a:r>
              <a:rPr lang="en-US" sz="1600" i="1" dirty="0" err="1">
                <a:solidFill>
                  <a:schemeClr val="accent1">
                    <a:lumMod val="75000"/>
                  </a:schemeClr>
                </a:solidFill>
                <a:latin typeface="Arial" panose="020B0604020202020204" pitchFamily="34" charset="0"/>
                <a:cs typeface="Arial" panose="020B0604020202020204" pitchFamily="34" charset="0"/>
              </a:rPr>
              <a:t>truyền</a:t>
            </a:r>
            <a:r>
              <a:rPr lang="en-US" sz="1600" i="1" dirty="0">
                <a:solidFill>
                  <a:schemeClr val="accent1">
                    <a:lumMod val="75000"/>
                  </a:schemeClr>
                </a:solidFill>
                <a:latin typeface="Arial" panose="020B0604020202020204" pitchFamily="34" charset="0"/>
                <a:cs typeface="Arial" panose="020B0604020202020204" pitchFamily="34" charset="0"/>
              </a:rPr>
              <a:t> </a:t>
            </a:r>
            <a:r>
              <a:rPr lang="en-US" sz="1600" i="1" dirty="0" err="1">
                <a:solidFill>
                  <a:schemeClr val="accent1">
                    <a:lumMod val="75000"/>
                  </a:schemeClr>
                </a:solidFill>
                <a:latin typeface="Arial" panose="020B0604020202020204" pitchFamily="34" charset="0"/>
                <a:cs typeface="Arial" panose="020B0604020202020204" pitchFamily="34" charset="0"/>
              </a:rPr>
              <a:t>thống</a:t>
            </a:r>
            <a:r>
              <a:rPr lang="en-US" sz="1600" i="1" dirty="0">
                <a:solidFill>
                  <a:schemeClr val="accent1">
                    <a:lumMod val="75000"/>
                  </a:schemeClr>
                </a:solidFill>
                <a:latin typeface="Arial" panose="020B0604020202020204" pitchFamily="34" charset="0"/>
                <a:cs typeface="Arial" panose="020B0604020202020204" pitchFamily="34" charset="0"/>
              </a:rPr>
              <a:t>)</a:t>
            </a:r>
          </a:p>
        </p:txBody>
      </p:sp>
      <p:sp>
        <p:nvSpPr>
          <p:cNvPr id="11" name="Rectangle 10"/>
          <p:cNvSpPr/>
          <p:nvPr/>
        </p:nvSpPr>
        <p:spPr>
          <a:xfrm>
            <a:off x="8536587" y="5751645"/>
            <a:ext cx="3239990" cy="338554"/>
          </a:xfrm>
          <a:prstGeom prst="rect">
            <a:avLst/>
          </a:prstGeom>
        </p:spPr>
        <p:txBody>
          <a:bodyPr wrap="none">
            <a:spAutoFit/>
          </a:bodyPr>
          <a:lstStyle/>
          <a:p>
            <a:r>
              <a:rPr lang="en-US" sz="1600" i="1" dirty="0">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(Theo </a:t>
            </a:r>
            <a:r>
              <a:rPr lang="en-US" sz="1600" i="1" dirty="0" err="1">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chuyên</a:t>
            </a:r>
            <a:r>
              <a:rPr lang="en-US" sz="1600" i="1" dirty="0">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 </a:t>
            </a:r>
            <a:r>
              <a:rPr lang="en-US" sz="1600" i="1" dirty="0" err="1">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gia</a:t>
            </a:r>
            <a:r>
              <a:rPr lang="en-US" sz="1600" i="1" dirty="0">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 </a:t>
            </a:r>
            <a:r>
              <a:rPr lang="en-US" sz="1600" i="1" dirty="0" err="1">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Võ</a:t>
            </a:r>
            <a:r>
              <a:rPr lang="en-US" sz="1600" i="1" dirty="0">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 </a:t>
            </a:r>
            <a:r>
              <a:rPr lang="en-US" sz="1600" i="1" dirty="0" err="1">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Văn</a:t>
            </a:r>
            <a:r>
              <a:rPr lang="en-US" sz="1600" i="1" dirty="0">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 </a:t>
            </a:r>
            <a:r>
              <a:rPr lang="en-US" sz="1600" i="1" dirty="0" err="1">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Quang</a:t>
            </a:r>
            <a:r>
              <a:rPr lang="en-US" sz="1600" i="1" dirty="0">
                <a:solidFill>
                  <a:schemeClr val="accent1">
                    <a:lumMod val="75000"/>
                  </a:schemeClr>
                </a:solidFill>
                <a:latin typeface="Arial" panose="020B0604020202020204" pitchFamily="34" charset="0"/>
                <a:ea typeface="DengXian" panose="02010600030101010101" pitchFamily="2" charset="-122"/>
                <a:cs typeface="Arial" panose="020B0604020202020204" pitchFamily="34" charset="0"/>
              </a:rPr>
              <a:t>)</a:t>
            </a:r>
            <a:endParaRPr lang="en-US" sz="1600" dirty="0">
              <a:solidFill>
                <a:schemeClr val="accent1">
                  <a:lumMod val="75000"/>
                </a:schemeClr>
              </a:solidFill>
              <a:latin typeface="Arial" panose="020B0604020202020204" pitchFamily="34" charset="0"/>
              <a:cs typeface="Arial" panose="020B0604020202020204" pitchFamily="34" charset="0"/>
            </a:endParaRPr>
          </a:p>
        </p:txBody>
      </p:sp>
      <p:sp>
        <p:nvSpPr>
          <p:cNvPr id="12" name="Rectangle 11"/>
          <p:cNvSpPr/>
          <p:nvPr/>
        </p:nvSpPr>
        <p:spPr>
          <a:xfrm>
            <a:off x="346578" y="0"/>
            <a:ext cx="10654144" cy="492443"/>
          </a:xfrm>
          <a:prstGeom prst="rect">
            <a:avLst/>
          </a:prstGeom>
        </p:spPr>
        <p:txBody>
          <a:bodyPr wrap="square">
            <a:spAutoFit/>
          </a:bodyPr>
          <a:lstStyle/>
          <a:p>
            <a:r>
              <a:rPr lang="vi-VN" sz="2600" b="1" dirty="0">
                <a:latin typeface="Arial" panose="020B0604020202020204" pitchFamily="34" charset="0"/>
                <a:cs typeface="Arial" panose="020B0604020202020204" pitchFamily="34" charset="0"/>
              </a:rPr>
              <a:t>1.1 </a:t>
            </a:r>
            <a:r>
              <a:rPr lang="en-US" sz="2600" b="1" dirty="0" err="1">
                <a:latin typeface="Arial" panose="020B0604020202020204" pitchFamily="34" charset="0"/>
                <a:cs typeface="Arial" panose="020B0604020202020204" pitchFamily="34" charset="0"/>
              </a:rPr>
              <a:t>Khái</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niệm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về</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vi-VN" sz="2600" b="1" dirty="0">
                <a:latin typeface="Arial" panose="020B0604020202020204" pitchFamily="34" charset="0"/>
                <a:cs typeface="Arial" panose="020B0604020202020204" pitchFamily="34" charset="0"/>
              </a:rPr>
              <a:t>t</a:t>
            </a:r>
            <a:r>
              <a:rPr lang="en-US" sz="2600" b="1" dirty="0" err="1">
                <a:latin typeface="Arial" panose="020B0604020202020204" pitchFamily="34" charset="0"/>
                <a:cs typeface="Arial" panose="020B0604020202020204" pitchFamily="34" charset="0"/>
              </a:rPr>
              <a: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sản</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phẩm</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và</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tư</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duy</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thiết</a:t>
            </a:r>
            <a:r>
              <a:rPr lang="en-US" sz="2600" b="1" dirty="0">
                <a:latin typeface="Arial" panose="020B0604020202020204" pitchFamily="34" charset="0"/>
                <a:cs typeface="Arial" panose="020B0604020202020204" pitchFamily="34" charset="0"/>
              </a:rPr>
              <a:t> </a:t>
            </a:r>
            <a:r>
              <a:rPr lang="en-US" sz="2600" b="1" dirty="0" err="1">
                <a:latin typeface="Arial" panose="020B0604020202020204" pitchFamily="34" charset="0"/>
                <a:cs typeface="Arial" panose="020B0604020202020204" pitchFamily="34" charset="0"/>
              </a:rPr>
              <a:t>kế</a:t>
            </a:r>
            <a:r>
              <a:rPr lang="en-US" sz="2600" b="1" dirty="0">
                <a:latin typeface="Arial" panose="020B0604020202020204" pitchFamily="34" charset="0"/>
                <a:cs typeface="Arial" panose="020B0604020202020204" pitchFamily="34" charset="0"/>
              </a:rPr>
              <a:t>.</a:t>
            </a:r>
            <a:endParaRPr lang="vi-VN" sz="26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917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12191" y="901229"/>
            <a:ext cx="3995004" cy="646331"/>
          </a:xfrm>
          <a:prstGeom prst="rect">
            <a:avLst/>
          </a:prstGeom>
        </p:spPr>
        <p:txBody>
          <a:bodyPr wrap="none">
            <a:spAutoFit/>
          </a:bodyPr>
          <a:lstStyle/>
          <a:p>
            <a:pPr lvl="2">
              <a:lnSpc>
                <a:spcPct val="150000"/>
              </a:lnSpc>
            </a:pP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Phân</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a:t>
            </a:r>
            <a:r>
              <a:rPr lang="en-US" sz="2400" b="1" dirty="0" err="1">
                <a:solidFill>
                  <a:srgbClr val="1A3260"/>
                </a:solidFill>
                <a:latin typeface="Arial" panose="020B0604020202020204" pitchFamily="34" charset="0"/>
                <a:ea typeface="SimSun" panose="02010600030101010101" pitchFamily="2" charset="-122"/>
                <a:cs typeface="Arial" panose="020B0604020202020204" pitchFamily="34" charset="0"/>
              </a:rPr>
              <a:t>loại</a:t>
            </a:r>
            <a:r>
              <a:rPr lang="en-US" sz="2400" b="1" dirty="0">
                <a:solidFill>
                  <a:srgbClr val="1A3260"/>
                </a:solidFill>
                <a:latin typeface="Arial" panose="020B0604020202020204" pitchFamily="34" charset="0"/>
                <a:ea typeface="SimSun" panose="02010600030101010101" pitchFamily="2" charset="-122"/>
                <a:cs typeface="Arial" panose="020B0604020202020204" pitchFamily="34" charset="0"/>
              </a:rPr>
              <a:t> s</a:t>
            </a:r>
            <a:r>
              <a:rPr lang="vi-VN" sz="2400" b="1" dirty="0">
                <a:solidFill>
                  <a:srgbClr val="1A3260"/>
                </a:solidFill>
                <a:latin typeface="Arial" panose="020B0604020202020204" pitchFamily="34" charset="0"/>
                <a:ea typeface="SimSun" panose="02010600030101010101" pitchFamily="2" charset="-122"/>
                <a:cs typeface="Arial" panose="020B0604020202020204" pitchFamily="34" charset="0"/>
              </a:rPr>
              <a:t>ản phẩm</a:t>
            </a:r>
            <a:endParaRPr lang="en-US" sz="2400" dirty="0">
              <a:solidFill>
                <a:srgbClr val="1A3260"/>
              </a:solidFill>
              <a:latin typeface="Arial" panose="020B0604020202020204" pitchFamily="34" charset="0"/>
              <a:ea typeface="SimSun" panose="02010600030101010101" pitchFamily="2" charset="-122"/>
              <a:cs typeface="Arial" panose="020B0604020202020204" pitchFamily="34" charset="0"/>
            </a:endParaRPr>
          </a:p>
        </p:txBody>
      </p:sp>
      <p:sp>
        <p:nvSpPr>
          <p:cNvPr id="6" name="Rounded Rectangle 5"/>
          <p:cNvSpPr/>
          <p:nvPr/>
        </p:nvSpPr>
        <p:spPr>
          <a:xfrm>
            <a:off x="2913100" y="3158380"/>
            <a:ext cx="2468814" cy="74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a:solidFill>
                  <a:prstClr val="white"/>
                </a:solidFill>
                <a:latin typeface="Arial" panose="020B0604020202020204" pitchFamily="34" charset="0"/>
                <a:ea typeface="Times New Roman" panose="02020603050405020304" pitchFamily="18" charset="0"/>
                <a:cs typeface="Arial" panose="020B0604020202020204" pitchFamily="34" charset="0"/>
              </a:rPr>
              <a:t>Nhóm sản phẩm thuần vật chất</a:t>
            </a:r>
            <a:endParaRPr lang="en-US" sz="2000" dirty="0">
              <a:solidFill>
                <a:prstClr val="white"/>
              </a:solidFill>
              <a:latin typeface="Arial" panose="020B0604020202020204" pitchFamily="34" charset="0"/>
              <a:cs typeface="Arial" panose="020B0604020202020204" pitchFamily="34" charset="0"/>
            </a:endParaRPr>
          </a:p>
        </p:txBody>
      </p:sp>
      <p:sp>
        <p:nvSpPr>
          <p:cNvPr id="7" name="Rounded Rectangle 6"/>
          <p:cNvSpPr/>
          <p:nvPr/>
        </p:nvSpPr>
        <p:spPr>
          <a:xfrm>
            <a:off x="2913099" y="4791739"/>
            <a:ext cx="2468814" cy="7481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000" dirty="0">
                <a:solidFill>
                  <a:prstClr val="white"/>
                </a:solidFill>
                <a:latin typeface="Arial" panose="020B0604020202020204" pitchFamily="34" charset="0"/>
                <a:ea typeface="Times New Roman" panose="02020603050405020304" pitchFamily="18" charset="0"/>
                <a:cs typeface="Arial" panose="020B0604020202020204" pitchFamily="34" charset="0"/>
              </a:rPr>
              <a:t>Nhóm sản phẩm phi vật chất</a:t>
            </a:r>
            <a:endParaRPr lang="en-US" sz="2000" dirty="0">
              <a:solidFill>
                <a:prstClr val="white"/>
              </a:solidFill>
              <a:latin typeface="Arial" panose="020B0604020202020204" pitchFamily="34" charset="0"/>
              <a:cs typeface="Arial" panose="020B0604020202020204" pitchFamily="34" charset="0"/>
            </a:endParaRPr>
          </a:p>
        </p:txBody>
      </p:sp>
      <p:sp>
        <p:nvSpPr>
          <p:cNvPr id="11" name="Rounded Rectangle 10"/>
          <p:cNvSpPr/>
          <p:nvPr/>
        </p:nvSpPr>
        <p:spPr>
          <a:xfrm>
            <a:off x="5932699" y="3094112"/>
            <a:ext cx="4019362" cy="876682"/>
          </a:xfrm>
          <a:prstGeom prst="roundRect">
            <a:avLst/>
          </a:prstGeom>
          <a:solidFill>
            <a:schemeClr val="bg1">
              <a:lumMod val="85000"/>
            </a:schemeClr>
          </a:solidFill>
          <a:ln w="3175">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rPr>
              <a:t>….</a:t>
            </a:r>
            <a:endParaRPr lang="en-US" dirty="0">
              <a:solidFill>
                <a:prstClr val="white"/>
              </a:solidFill>
            </a:endParaRPr>
          </a:p>
        </p:txBody>
      </p:sp>
      <p:sp>
        <p:nvSpPr>
          <p:cNvPr id="12" name="Rounded Rectangle 11"/>
          <p:cNvSpPr/>
          <p:nvPr/>
        </p:nvSpPr>
        <p:spPr>
          <a:xfrm>
            <a:off x="5932698" y="4545136"/>
            <a:ext cx="4019363" cy="1241349"/>
          </a:xfrm>
          <a:prstGeom prst="roundRect">
            <a:avLst/>
          </a:prstGeom>
          <a:solidFill>
            <a:schemeClr val="bg1">
              <a:lumMod val="85000"/>
            </a:schemeClr>
          </a:solidFill>
          <a:ln w="3175">
            <a:solidFill>
              <a:srgbClr val="1A32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solidFill>
                  <a:srgbClr val="002060"/>
                </a:solidFill>
                <a:latin typeface="Arial" panose="020B0604020202020204" pitchFamily="34" charset="0"/>
                <a:cs typeface="Arial" panose="020B0604020202020204" pitchFamily="34" charset="0"/>
              </a:rPr>
              <a:t>…..</a:t>
            </a:r>
            <a:endParaRPr lang="en-US" dirty="0">
              <a:solidFill>
                <a:srgbClr val="002060"/>
              </a:solidFill>
              <a:latin typeface="Arial" panose="020B0604020202020204" pitchFamily="34" charset="0"/>
              <a:ea typeface="Times New Roman" panose="02020603050405020304" pitchFamily="18" charset="0"/>
              <a:cs typeface="Arial" panose="020B0604020202020204" pitchFamily="34" charset="0"/>
            </a:endParaRPr>
          </a:p>
        </p:txBody>
      </p:sp>
      <p:cxnSp>
        <p:nvCxnSpPr>
          <p:cNvPr id="23" name="Elbow Connector 22"/>
          <p:cNvCxnSpPr>
            <a:stCxn id="6" idx="1"/>
            <a:endCxn id="7" idx="1"/>
          </p:cNvCxnSpPr>
          <p:nvPr/>
        </p:nvCxnSpPr>
        <p:spPr>
          <a:xfrm rot="10800000" flipV="1">
            <a:off x="2913100" y="3532452"/>
            <a:ext cx="1" cy="1633359"/>
          </a:xfrm>
          <a:prstGeom prst="bentConnector3">
            <a:avLst>
              <a:gd name="adj1" fmla="val 22860100000"/>
            </a:avLst>
          </a:prstGeom>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6" idx="3"/>
            <a:endCxn id="11" idx="1"/>
          </p:cNvCxnSpPr>
          <p:nvPr/>
        </p:nvCxnSpPr>
        <p:spPr>
          <a:xfrm>
            <a:off x="5381914" y="3532453"/>
            <a:ext cx="5507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7" idx="3"/>
            <a:endCxn id="12" idx="1"/>
          </p:cNvCxnSpPr>
          <p:nvPr/>
        </p:nvCxnSpPr>
        <p:spPr>
          <a:xfrm flipV="1">
            <a:off x="5381913" y="5165811"/>
            <a:ext cx="55078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474548" y="1659395"/>
            <a:ext cx="10596575" cy="707886"/>
          </a:xfrm>
          <a:prstGeom prst="rect">
            <a:avLst/>
          </a:prstGeom>
        </p:spPr>
        <p:txBody>
          <a:bodyPr wrap="square">
            <a:spAutoFit/>
          </a:bodyPr>
          <a:lstStyle/>
          <a:p>
            <a:pPr algn="ctr"/>
            <a:r>
              <a:rPr lang="en-US" sz="2000" i="1" dirty="0">
                <a:solidFill>
                  <a:srgbClr val="1A3260">
                    <a:lumMod val="75000"/>
                  </a:srgbClr>
                </a:solidFill>
                <a:latin typeface="Arial" panose="020B0604020202020204" pitchFamily="34" charset="0"/>
                <a:cs typeface="Arial" panose="020B0604020202020204" pitchFamily="34" charset="0"/>
              </a:rPr>
              <a:t>“</a:t>
            </a:r>
            <a:r>
              <a:rPr lang="vi-VN" sz="2000" i="1" dirty="0">
                <a:solidFill>
                  <a:srgbClr val="1A3260">
                    <a:lumMod val="75000"/>
                  </a:srgbClr>
                </a:solidFill>
                <a:latin typeface="Arial" panose="020B0604020202020204" pitchFamily="34" charset="0"/>
                <a:cs typeface="Arial" panose="020B0604020202020204" pitchFamily="34" charset="0"/>
              </a:rPr>
              <a:t>Sản ph</a:t>
            </a:r>
            <a:r>
              <a:rPr lang="en-US" sz="2000" i="1" dirty="0">
                <a:solidFill>
                  <a:srgbClr val="1A3260">
                    <a:lumMod val="75000"/>
                  </a:srgbClr>
                </a:solidFill>
                <a:latin typeface="Arial" panose="020B0604020202020204" pitchFamily="34" charset="0"/>
                <a:cs typeface="Arial" panose="020B0604020202020204" pitchFamily="34" charset="0"/>
              </a:rPr>
              <a:t>ẩ</a:t>
            </a:r>
            <a:r>
              <a:rPr lang="vi-VN" sz="2000" i="1" dirty="0">
                <a:solidFill>
                  <a:srgbClr val="1A3260">
                    <a:lumMod val="75000"/>
                  </a:srgbClr>
                </a:solidFill>
                <a:latin typeface="Arial" panose="020B0604020202020204" pitchFamily="34" charset="0"/>
                <a:cs typeface="Arial" panose="020B0604020202020204" pitchFamily="34" charset="0"/>
              </a:rPr>
              <a:t>m là một tập hợp các vật hữu hình và vô hình được lắp ráp thành các hình thức có thế nhận thấy được.</a:t>
            </a:r>
            <a:r>
              <a:rPr lang="en-US" sz="2000" i="1" dirty="0">
                <a:solidFill>
                  <a:srgbClr val="1A3260">
                    <a:lumMod val="75000"/>
                  </a:srgbClr>
                </a:solidFill>
                <a:latin typeface="Arial" panose="020B0604020202020204" pitchFamily="34" charset="0"/>
                <a:cs typeface="Arial" panose="020B0604020202020204" pitchFamily="34" charset="0"/>
              </a:rPr>
              <a:t>”</a:t>
            </a:r>
          </a:p>
        </p:txBody>
      </p:sp>
      <p:sp>
        <p:nvSpPr>
          <p:cNvPr id="14" name="Rectangle 13"/>
          <p:cNvSpPr/>
          <p:nvPr/>
        </p:nvSpPr>
        <p:spPr>
          <a:xfrm>
            <a:off x="330233" y="-29554"/>
            <a:ext cx="10654144" cy="492443"/>
          </a:xfrm>
          <a:prstGeom prst="rect">
            <a:avLst/>
          </a:prstGeom>
        </p:spPr>
        <p:txBody>
          <a:bodyPr wrap="square">
            <a:spAutoFit/>
          </a:bodyPr>
          <a:lstStyle/>
          <a:p>
            <a:r>
              <a:rPr lang="vi-VN" sz="2600" b="1" dirty="0">
                <a:solidFill>
                  <a:prstClr val="black"/>
                </a:solidFill>
                <a:latin typeface="Arial" panose="020B0604020202020204" pitchFamily="34" charset="0"/>
                <a:cs typeface="Arial" panose="020B0604020202020204" pitchFamily="34" charset="0"/>
              </a:rPr>
              <a:t>1.1 </a:t>
            </a:r>
            <a:r>
              <a:rPr lang="en-US" sz="2600" b="1" dirty="0" err="1">
                <a:solidFill>
                  <a:prstClr val="black"/>
                </a:solidFill>
                <a:latin typeface="Arial" panose="020B0604020202020204" pitchFamily="34" charset="0"/>
                <a:cs typeface="Arial" panose="020B0604020202020204" pitchFamily="34" charset="0"/>
              </a:rPr>
              <a:t>Khái</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niệm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về</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vi-VN" sz="2600" b="1" dirty="0">
                <a:solidFill>
                  <a:prstClr val="black"/>
                </a:solidFill>
                <a:latin typeface="Arial" panose="020B0604020202020204" pitchFamily="34" charset="0"/>
                <a:cs typeface="Arial" panose="020B0604020202020204" pitchFamily="34" charset="0"/>
              </a:rPr>
              <a:t>t</a:t>
            </a:r>
            <a:r>
              <a:rPr lang="en-US" sz="2600" b="1" dirty="0" err="1">
                <a:solidFill>
                  <a:prstClr val="black"/>
                </a:solidFill>
                <a:latin typeface="Arial" panose="020B0604020202020204" pitchFamily="34" charset="0"/>
                <a:cs typeface="Arial" panose="020B0604020202020204" pitchFamily="34" charset="0"/>
              </a:rPr>
              <a: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sản</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phẩm</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và</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tư</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duy</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thiết</a:t>
            </a:r>
            <a:r>
              <a:rPr lang="en-US" sz="2600" b="1" dirty="0">
                <a:solidFill>
                  <a:prstClr val="black"/>
                </a:solidFill>
                <a:latin typeface="Arial" panose="020B0604020202020204" pitchFamily="34" charset="0"/>
                <a:cs typeface="Arial" panose="020B0604020202020204" pitchFamily="34" charset="0"/>
              </a:rPr>
              <a:t> </a:t>
            </a:r>
            <a:r>
              <a:rPr lang="en-US" sz="2600" b="1" dirty="0" err="1">
                <a:solidFill>
                  <a:prstClr val="black"/>
                </a:solidFill>
                <a:latin typeface="Arial" panose="020B0604020202020204" pitchFamily="34" charset="0"/>
                <a:cs typeface="Arial" panose="020B0604020202020204" pitchFamily="34" charset="0"/>
              </a:rPr>
              <a:t>kế</a:t>
            </a:r>
            <a:r>
              <a:rPr lang="en-US" sz="2600" b="1" dirty="0">
                <a:solidFill>
                  <a:prstClr val="black"/>
                </a:solidFill>
                <a:latin typeface="Arial" panose="020B0604020202020204" pitchFamily="34" charset="0"/>
                <a:cs typeface="Arial" panose="020B0604020202020204" pitchFamily="34" charset="0"/>
              </a:rPr>
              <a:t>.</a:t>
            </a:r>
            <a:endParaRPr lang="vi-VN" sz="2600" b="1" dirty="0">
              <a:solidFill>
                <a:prstClr val="black"/>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1802081"/>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NewsPrint">
  <a:themeElements>
    <a:clrScheme name="NewsPrint">
      <a:dk1>
        <a:sysClr val="windowText" lastClr="000000"/>
      </a:dk1>
      <a:lt1>
        <a:sysClr val="window" lastClr="FFFFFF"/>
      </a:lt1>
      <a:dk2>
        <a:srgbClr val="303030"/>
      </a:dk2>
      <a:lt2>
        <a:srgbClr val="DEDEE0"/>
      </a:lt2>
      <a:accent1>
        <a:srgbClr val="AD0101"/>
      </a:accent1>
      <a:accent2>
        <a:srgbClr val="726056"/>
      </a:accent2>
      <a:accent3>
        <a:srgbClr val="AC956E"/>
      </a:accent3>
      <a:accent4>
        <a:srgbClr val="808DA9"/>
      </a:accent4>
      <a:accent5>
        <a:srgbClr val="424E5B"/>
      </a:accent5>
      <a:accent6>
        <a:srgbClr val="730E00"/>
      </a:accent6>
      <a:hlink>
        <a:srgbClr val="D26900"/>
      </a:hlink>
      <a:folHlink>
        <a:srgbClr val="D8924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NewsPrint">
      <a:fillStyleLst>
        <a:solidFill>
          <a:schemeClr val="phClr"/>
        </a:solidFill>
        <a:gradFill rotWithShape="1">
          <a:gsLst>
            <a:gs pos="0">
              <a:schemeClr val="phClr">
                <a:tint val="37000"/>
                <a:hueMod val="100000"/>
                <a:satMod val="200000"/>
                <a:lumMod val="88000"/>
              </a:schemeClr>
            </a:gs>
            <a:gs pos="100000">
              <a:schemeClr val="phClr">
                <a:tint val="53000"/>
                <a:shade val="100000"/>
                <a:hueMod val="100000"/>
                <a:satMod val="350000"/>
                <a:lumMod val="79000"/>
              </a:schemeClr>
            </a:gs>
          </a:gsLst>
          <a:lin ang="5400000" scaled="1"/>
        </a:gradFill>
        <a:gradFill rotWithShape="1">
          <a:gsLst>
            <a:gs pos="0">
              <a:schemeClr val="phClr">
                <a:tint val="83000"/>
                <a:shade val="100000"/>
                <a:alpha val="100000"/>
                <a:hueMod val="100000"/>
                <a:satMod val="220000"/>
                <a:lumMod val="90000"/>
              </a:schemeClr>
            </a:gs>
            <a:gs pos="76000">
              <a:schemeClr val="phClr">
                <a:shade val="100000"/>
              </a:schemeClr>
            </a:gs>
            <a:gs pos="100000">
              <a:schemeClr val="phClr">
                <a:shade val="93000"/>
                <a:alpha val="100000"/>
                <a:satMod val="100000"/>
                <a:lumMod val="93000"/>
              </a:schemeClr>
            </a:gs>
          </a:gsLst>
          <a:path path="circle">
            <a:fillToRect l="15000" t="15000" r="100000" b="100000"/>
          </a:path>
        </a:gradFill>
      </a:fillStyleLst>
      <a:lnStyleLst>
        <a:ln w="15875" cap="flat" cmpd="sng" algn="ctr">
          <a:solidFill>
            <a:schemeClr val="phClr"/>
          </a:solidFill>
          <a:prstDash val="solid"/>
        </a:ln>
        <a:ln w="22225" cap="flat" cmpd="sng" algn="ctr">
          <a:solidFill>
            <a:schemeClr val="phClr"/>
          </a:solidFill>
          <a:prstDash val="solid"/>
        </a:ln>
        <a:ln w="34925" cap="flat" cmpd="sng" algn="ctr">
          <a:solidFill>
            <a:schemeClr val="phClr"/>
          </a:solidFill>
          <a:prstDash val="solid"/>
        </a:ln>
      </a:lnStyleLst>
      <a:effectStyleLst>
        <a:effectStyle>
          <a:effectLst>
            <a:outerShdw blurRad="50800" dist="12700" dir="5280000" rotWithShape="0">
              <a:srgbClr val="000000">
                <a:alpha val="40000"/>
              </a:srgbClr>
            </a:outerShdw>
          </a:effectLst>
        </a:effectStyle>
        <a:effectStyle>
          <a:effectLst>
            <a:outerShdw blurRad="38100" dist="38100" dir="5400000" rotWithShape="0">
              <a:srgbClr val="000000">
                <a:alpha val="35000"/>
              </a:srgbClr>
            </a:outerShdw>
          </a:effectLst>
        </a:effectStyle>
        <a:effectStyle>
          <a:effectLst>
            <a:outerShdw blurRad="38100" dist="38100" dir="5400000" rotWithShape="0">
              <a:srgbClr val="000000">
                <a:alpha val="35000"/>
              </a:srgbClr>
            </a:outerShdw>
          </a:effectLst>
          <a:scene3d>
            <a:camera prst="orthographicFront">
              <a:rot lat="0" lon="0" rev="0"/>
            </a:camera>
            <a:lightRig rig="brightRoom" dir="tl"/>
          </a:scene3d>
          <a:sp3d contourW="12700">
            <a:bevelT w="31750" h="12700"/>
            <a:contourClr>
              <a:schemeClr val="phClr"/>
            </a:contourClr>
          </a:sp3d>
        </a:effectStyle>
      </a:effectStyleLst>
      <a:bgFillStyleLst>
        <a:solidFill>
          <a:schemeClr val="phClr"/>
        </a:solidFill>
        <a:gradFill rotWithShape="1">
          <a:gsLst>
            <a:gs pos="0">
              <a:schemeClr val="phClr">
                <a:tint val="93000"/>
              </a:schemeClr>
            </a:gs>
            <a:gs pos="100000">
              <a:schemeClr val="phClr">
                <a:shade val="55000"/>
              </a:schemeClr>
            </a:gs>
          </a:gsLst>
          <a:lin ang="5400000" scaled="1"/>
        </a:gradFill>
        <a:blipFill rotWithShape="1">
          <a:blip xmlns:r="http://schemas.openxmlformats.org/officeDocument/2006/relationships" r:embed="rId1">
            <a:duotone>
              <a:schemeClr val="phClr">
                <a:shade val="20000"/>
                <a:satMod val="350000"/>
                <a:lumMod val="125000"/>
              </a:schemeClr>
              <a:schemeClr val="phClr">
                <a:tint val="90000"/>
                <a:satMod val="250000"/>
              </a:schemeClr>
            </a:duotone>
          </a:blip>
          <a:stretch/>
        </a:blip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TM03457464[[fn=Dividend]]</Template>
  <TotalTime>3186</TotalTime>
  <Words>5642</Words>
  <Application>Microsoft Office PowerPoint</Application>
  <PresentationFormat>Widescreen</PresentationFormat>
  <Paragraphs>489</Paragraphs>
  <Slides>65</Slides>
  <Notes>0</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65</vt:i4>
      </vt:variant>
    </vt:vector>
  </HeadingPairs>
  <TitlesOfParts>
    <vt:vector size="84" baseType="lpstr">
      <vt:lpstr>Lato</vt:lpstr>
      <vt:lpstr>SimSun</vt:lpstr>
      <vt:lpstr>DengXian</vt:lpstr>
      <vt:lpstr>Arial</vt:lpstr>
      <vt:lpstr>Calibri</vt:lpstr>
      <vt:lpstr>Calibri Light</vt:lpstr>
      <vt:lpstr>Century Gothic</vt:lpstr>
      <vt:lpstr>Gill Sans MT</vt:lpstr>
      <vt:lpstr>Segoe UI</vt:lpstr>
      <vt:lpstr>Segoe UI Semibold</vt:lpstr>
      <vt:lpstr>Symbol</vt:lpstr>
      <vt:lpstr>Tahoma</vt:lpstr>
      <vt:lpstr>Times</vt:lpstr>
      <vt:lpstr>Times New Roman</vt:lpstr>
      <vt:lpstr>Wingdings</vt:lpstr>
      <vt:lpstr>Wingdings 2</vt:lpstr>
      <vt:lpstr>Dividend</vt:lpstr>
      <vt:lpstr>NewsPrint</vt:lpstr>
      <vt:lpstr>Office Theme</vt:lpstr>
      <vt:lpstr>PowerPoint Presentation</vt:lpstr>
      <vt:lpstr>Thiết kế mỹ thuật công nghiệp ( Industrial Design )</vt:lpstr>
      <vt:lpstr>Thiết kế mỹ thuật công nghiệp ( Industrial Design )</vt:lpstr>
      <vt:lpstr>Tổng quan nội dung</vt:lpstr>
      <vt:lpstr>Chương 1: Tổng quan về thiết kế mỹ thuật công nghiệp </vt:lpstr>
      <vt:lpstr>Chương 1: Tổng quan về thiết kế mỹ thuật công nghiệp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2: Quá trình thiết kế mỹ thuật công nghiệp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3: Các yếu tố chính trong Thiết kế mỹ thuật công nghiệp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Chương 4: các nguyên tắc trong bố cục thiết kế</vt:lpstr>
      <vt:lpstr>Chương 4: các nguyên tắc trong bố cục thiết kế</vt:lpstr>
      <vt:lpstr>Chương 4: các nguyên tắc trong bố cục thiết kế</vt:lpstr>
      <vt:lpstr>Chương 4: các nguyên tắc trong bố cục thiết kế</vt:lpstr>
      <vt:lpstr>Chương 5: Hồ sơ thiết kế </vt:lpstr>
      <vt:lpstr>PowerPoint Presentation</vt:lpstr>
      <vt:lpstr>PowerPoint Presentation</vt:lpstr>
      <vt:lpstr>PowerPoint Presentation</vt:lpstr>
      <vt:lpstr>PowerPoint Presentation</vt:lpstr>
      <vt:lpstr>…The 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mỹ thuật công nghiệp</dc:title>
  <dc:creator>ADMIN</dc:creator>
  <cp:lastModifiedBy>TS Dương Thị Kim Đức</cp:lastModifiedBy>
  <cp:revision>123</cp:revision>
  <dcterms:created xsi:type="dcterms:W3CDTF">2019-11-24T05:20:15Z</dcterms:created>
  <dcterms:modified xsi:type="dcterms:W3CDTF">2022-12-02T07:34:51Z</dcterms:modified>
</cp:coreProperties>
</file>